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2" r:id="rId25"/>
    <p:sldId id="279" r:id="rId26"/>
    <p:sldId id="280" r:id="rId27"/>
    <p:sldId id="281"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138" y="5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363952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uza.io/shapito/2018/10/25/na-auktsione-christie-s-vpervye-prodali-kartinu-sozdannuyu-iskusstvennym-intelektom-za-432-tysyachi-dollarov"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100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7ab19e39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7ab19e39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65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7ab19e39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7ab19e39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256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7ab19e39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7ab19e39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013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7ab19e39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7ab19e39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Куда вы планируете поступать?</a:t>
            </a:r>
            <a:endParaRPr/>
          </a:p>
        </p:txBody>
      </p:sp>
    </p:spTree>
    <p:extLst>
      <p:ext uri="{BB962C8B-B14F-4D97-AF65-F5344CB8AC3E}">
        <p14:creationId xmlns:p14="http://schemas.microsoft.com/office/powerpoint/2010/main" val="362830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7ab19e39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7ab19e39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Игра — угадай вуз по фотографии.</a:t>
            </a:r>
            <a:endParaRPr/>
          </a:p>
        </p:txBody>
      </p:sp>
    </p:spTree>
    <p:extLst>
      <p:ext uri="{BB962C8B-B14F-4D97-AF65-F5344CB8AC3E}">
        <p14:creationId xmlns:p14="http://schemas.microsoft.com/office/powerpoint/2010/main" val="2327908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7ab19e39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7ab19e39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25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d6377d1e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d6377d1e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965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7ab19e39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7ab19e39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КЦП — контрольные цифры приема</a:t>
            </a:r>
            <a:endParaRPr/>
          </a:p>
          <a:p>
            <a:pPr marL="0" lvl="0" indent="0" algn="l" rtl="0">
              <a:spcBef>
                <a:spcPts val="0"/>
              </a:spcBef>
              <a:spcAft>
                <a:spcPts val="0"/>
              </a:spcAft>
              <a:buNone/>
            </a:pPr>
            <a:r>
              <a:rPr lang="ru"/>
              <a:t>ИКТ — информационно-коммуникационные технологии</a:t>
            </a:r>
            <a:endParaRPr/>
          </a:p>
        </p:txBody>
      </p:sp>
    </p:spTree>
    <p:extLst>
      <p:ext uri="{BB962C8B-B14F-4D97-AF65-F5344CB8AC3E}">
        <p14:creationId xmlns:p14="http://schemas.microsoft.com/office/powerpoint/2010/main" val="1692818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7ab19e39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7ab19e39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080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d4f2324c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d4f2324c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19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763fa86ee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763fa86e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Всем привет!</a:t>
            </a:r>
            <a:br>
              <a:rPr lang="ru"/>
            </a:br>
            <a:r>
              <a:rPr lang="ru"/>
              <a:t>Сегодня поговорим о высшем образовании и немного о машинном обучении. Лекция будет из двух частей: первая часть в основном развлекательная и немного полезная, вторая, надеюсь, в основном полезная и немного развлекательная.</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80174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65208c2f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65208c2f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955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65208c2f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65208c2f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6925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65208c2f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65208c2f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123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65208c2f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65208c2f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67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65208c2f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65208c2f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646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65208c2f3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65208c2f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CS центр в СПб и Нск, ШАД в Москве, Екатеринбурге, Нижнем Новгороде и Минске.</a:t>
            </a:r>
            <a:endParaRPr/>
          </a:p>
        </p:txBody>
      </p:sp>
    </p:spTree>
    <p:extLst>
      <p:ext uri="{BB962C8B-B14F-4D97-AF65-F5344CB8AC3E}">
        <p14:creationId xmlns:p14="http://schemas.microsoft.com/office/powerpoint/2010/main" val="28751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765208c2f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765208c2f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868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65208c2f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65208c2f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316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63fa86ee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63fa86e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sz="1200">
                <a:solidFill>
                  <a:schemeClr val="dk1"/>
                </a:solidFill>
                <a:latin typeface="Calibri"/>
                <a:ea typeface="Calibri"/>
                <a:cs typeface="Calibri"/>
                <a:sym typeface="Calibri"/>
              </a:rPr>
              <a:t>Что объединяет эти фото, кроме того, что на них симпатичные молодые девушки? Ещё и то, что это две исчезнувшие профессии – машинистки и телефонистки. Развитие информационных технологий и, в частности, машинного обучения приводит к быстрому изменению рынка труда.</a:t>
            </a:r>
            <a:endParaRPr/>
          </a:p>
        </p:txBody>
      </p:sp>
    </p:spTree>
    <p:extLst>
      <p:ext uri="{BB962C8B-B14F-4D97-AF65-F5344CB8AC3E}">
        <p14:creationId xmlns:p14="http://schemas.microsoft.com/office/powerpoint/2010/main" val="149119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7ab19e39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7ab19e39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sz="1200">
                <a:solidFill>
                  <a:schemeClr val="dk1"/>
                </a:solidFill>
                <a:latin typeface="Calibri"/>
                <a:ea typeface="Calibri"/>
                <a:cs typeface="Calibri"/>
                <a:sym typeface="Calibri"/>
              </a:rPr>
              <a:t>Всё больше рутинных операций можно автоматизировать. Скорее всего в ближайшем будущем пропадёт потребность в переводчиках и водителях, по крайней мере в таком большом их количестве. Но это скорее будущее, а что уже произошло?</a:t>
            </a:r>
            <a:endParaRPr/>
          </a:p>
        </p:txBody>
      </p:sp>
    </p:spTree>
    <p:extLst>
      <p:ext uri="{BB962C8B-B14F-4D97-AF65-F5344CB8AC3E}">
        <p14:creationId xmlns:p14="http://schemas.microsoft.com/office/powerpoint/2010/main" val="696962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65208c2f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65208c2f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Нашумевший матч легендарного игрока в Го Ли Седоля против компьютерной программы-нейронной сети примечателен сразу по нескольким причинам:</a:t>
            </a:r>
            <a:endParaRPr/>
          </a:p>
          <a:p>
            <a:pPr marL="457200" lvl="0" indent="-298450" algn="l" rtl="0">
              <a:spcBef>
                <a:spcPts val="0"/>
              </a:spcBef>
              <a:spcAft>
                <a:spcPts val="0"/>
              </a:spcAft>
              <a:buSzPts val="1100"/>
              <a:buAutoNum type="arabicPeriod"/>
            </a:pPr>
            <a:r>
              <a:rPr lang="ru"/>
              <a:t>Предыдущие программы проигрывали любителям.</a:t>
            </a:r>
            <a:endParaRPr/>
          </a:p>
          <a:p>
            <a:pPr marL="457200" lvl="0" indent="-298450" algn="l" rtl="0">
              <a:spcBef>
                <a:spcPts val="0"/>
              </a:spcBef>
              <a:spcAft>
                <a:spcPts val="0"/>
              </a:spcAft>
              <a:buSzPts val="1100"/>
              <a:buAutoNum type="arabicPeriod"/>
            </a:pPr>
            <a:r>
              <a:rPr lang="ru"/>
              <a:t>Почти никто не верил, что компьютер может хоть сколько-то хорошо играть в Го (слишком много вариантов)</a:t>
            </a:r>
            <a:endParaRPr/>
          </a:p>
          <a:p>
            <a:pPr marL="457200" lvl="0" indent="-298450" algn="l" rtl="0">
              <a:spcBef>
                <a:spcPts val="0"/>
              </a:spcBef>
              <a:spcAft>
                <a:spcPts val="0"/>
              </a:spcAft>
              <a:buSzPts val="1100"/>
              <a:buAutoNum type="arabicPeriod"/>
            </a:pPr>
            <a:r>
              <a:rPr lang="ru"/>
              <a:t>Эксперты говорят, что АльфаГо «играет, как человек». АльфаГоЗеро обучается вообще без исторических данных.</a:t>
            </a:r>
            <a:endParaRPr/>
          </a:p>
          <a:p>
            <a:pPr marL="457200" lvl="0" indent="-298450" algn="l" rtl="0">
              <a:spcBef>
                <a:spcPts val="0"/>
              </a:spcBef>
              <a:spcAft>
                <a:spcPts val="0"/>
              </a:spcAft>
              <a:buSzPts val="1100"/>
              <a:buAutoNum type="arabicPeriod"/>
            </a:pPr>
            <a:r>
              <a:rPr lang="ru"/>
              <a:t>Теперь аналогично АльфаГо Chess доминирует в шахматах и других играх. </a:t>
            </a:r>
            <a:endParaRPr/>
          </a:p>
        </p:txBody>
      </p:sp>
    </p:spTree>
    <p:extLst>
      <p:ext uri="{BB962C8B-B14F-4D97-AF65-F5344CB8AC3E}">
        <p14:creationId xmlns:p14="http://schemas.microsoft.com/office/powerpoint/2010/main" val="2730333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65208c2f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65208c2f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Машины пишут песни и музыку. Конечно, там в процессе есть много людей, но всё же.</a:t>
            </a:r>
            <a:endParaRPr/>
          </a:p>
        </p:txBody>
      </p:sp>
    </p:spTree>
    <p:extLst>
      <p:ext uri="{BB962C8B-B14F-4D97-AF65-F5344CB8AC3E}">
        <p14:creationId xmlns:p14="http://schemas.microsoft.com/office/powerpoint/2010/main" val="1915288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65208c2f3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65208c2f3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В октябре 2018 года на аукционе Christieʼs впервые продали картину, которую нарисовал не человек. И тут, конечно, была команда профессионалов, в которой важную роль играли маркетологи, но всё же раньше такого не было.</a:t>
            </a:r>
            <a:endParaRPr/>
          </a:p>
          <a:p>
            <a:pPr marL="0" lvl="0" indent="0" algn="l" rtl="0">
              <a:spcBef>
                <a:spcPts val="0"/>
              </a:spcBef>
              <a:spcAft>
                <a:spcPts val="0"/>
              </a:spcAft>
              <a:buNone/>
            </a:pPr>
            <a:r>
              <a:rPr lang="ru" u="sng">
                <a:solidFill>
                  <a:schemeClr val="hlink"/>
                </a:solidFill>
                <a:hlinkClick r:id="rId3"/>
              </a:rPr>
              <a:t>https://meduza.io/shapito/2018/10/25/na-auktsione-christie-s-vpervye-prodali-kartinu-sozdannuyu-iskusstvennym-intelektom-za-432-tysyachi-dollarov</a:t>
            </a:r>
            <a:r>
              <a:rPr lang="ru"/>
              <a:t> </a:t>
            </a:r>
            <a:endParaRPr/>
          </a:p>
        </p:txBody>
      </p:sp>
    </p:spTree>
    <p:extLst>
      <p:ext uri="{BB962C8B-B14F-4D97-AF65-F5344CB8AC3E}">
        <p14:creationId xmlns:p14="http://schemas.microsoft.com/office/powerpoint/2010/main" val="3056633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65208c2f3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65208c2f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Нашумевшее достижение 2019 года, DeepFake.</a:t>
            </a:r>
            <a:endParaRPr dirty="0"/>
          </a:p>
          <a:p>
            <a:pPr marL="0" lvl="0" indent="0" algn="l" rtl="0">
              <a:spcBef>
                <a:spcPts val="0"/>
              </a:spcBef>
              <a:spcAft>
                <a:spcPts val="0"/>
              </a:spcAft>
              <a:buNone/>
            </a:pPr>
            <a:r>
              <a:rPr lang="ru" dirty="0"/>
              <a:t>AdaIN — adaptive instance normalization, это когда вместо батч-нормализации параметры домножения и сдвига (гамма и бета) берутся из другой картинки («стиль»).</a:t>
            </a:r>
            <a:endParaRPr dirty="0"/>
          </a:p>
        </p:txBody>
      </p:sp>
    </p:spTree>
    <p:extLst>
      <p:ext uri="{BB962C8B-B14F-4D97-AF65-F5344CB8AC3E}">
        <p14:creationId xmlns:p14="http://schemas.microsoft.com/office/powerpoint/2010/main" val="1309736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47ab19e39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47ab19e39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Какое образование нужно получить, чтобы не устаревать в быстро меняющемся рынке труда?</a:t>
            </a:r>
            <a:endParaRPr/>
          </a:p>
        </p:txBody>
      </p:sp>
    </p:spTree>
    <p:extLst>
      <p:ext uri="{BB962C8B-B14F-4D97-AF65-F5344CB8AC3E}">
        <p14:creationId xmlns:p14="http://schemas.microsoft.com/office/powerpoint/2010/main" val="2630053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hyperlink" Target="https://vk.com/spbumathcs?w=wall-92123936_346"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music.yandex.ru/artist/444592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p1b5aiTrGzY"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338138" y="352425"/>
            <a:ext cx="8467725" cy="443865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
        <p:cNvGrpSpPr/>
        <p:nvPr/>
      </p:nvGrpSpPr>
      <p:grpSpPr>
        <a:xfrm>
          <a:off x="0" y="0"/>
          <a:ext cx="0" cy="0"/>
          <a:chOff x="0" y="0"/>
          <a:chExt cx="0" cy="0"/>
        </a:xfrm>
      </p:grpSpPr>
      <p:sp>
        <p:nvSpPr>
          <p:cNvPr id="121" name="Google Shape;12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2" name="Google Shape;122;p22"/>
          <p:cNvPicPr preferRelativeResize="0"/>
          <p:nvPr/>
        </p:nvPicPr>
        <p:blipFill>
          <a:blip r:embed="rId3">
            <a:alphaModFix/>
          </a:blip>
          <a:stretch>
            <a:fillRect/>
          </a:stretch>
        </p:blipFill>
        <p:spPr>
          <a:xfrm>
            <a:off x="1145198" y="0"/>
            <a:ext cx="6853599" cy="5143501"/>
          </a:xfrm>
          <a:prstGeom prst="rect">
            <a:avLst/>
          </a:prstGeom>
          <a:noFill/>
          <a:ln>
            <a:noFill/>
          </a:ln>
        </p:spPr>
      </p:pic>
      <p:sp>
        <p:nvSpPr>
          <p:cNvPr id="123" name="Google Shape;123;p22"/>
          <p:cNvSpPr txBox="1">
            <a:spLocks noGrp="1"/>
          </p:cNvSpPr>
          <p:nvPr>
            <p:ph type="title"/>
          </p:nvPr>
        </p:nvSpPr>
        <p:spPr>
          <a:xfrm>
            <a:off x="1145200" y="216425"/>
            <a:ext cx="6853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a:t>Главная повседневная активность</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0" name="Google Shape;130;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6" name="Google Shape;136;p24"/>
          <p:cNvPicPr preferRelativeResize="0"/>
          <p:nvPr/>
        </p:nvPicPr>
        <p:blipFill rotWithShape="1">
          <a:blip r:embed="rId3">
            <a:alphaModFix/>
          </a:blip>
          <a:srcRect l="-10890" t="-1520" r="10889" b="1520"/>
          <a:stretch/>
        </p:blipFill>
        <p:spPr>
          <a:xfrm>
            <a:off x="311700" y="626325"/>
            <a:ext cx="7611592" cy="4517175"/>
          </a:xfrm>
          <a:prstGeom prst="rect">
            <a:avLst/>
          </a:prstGeom>
          <a:noFill/>
          <a:ln>
            <a:noFill/>
          </a:ln>
        </p:spPr>
      </p:pic>
      <p:sp>
        <p:nvSpPr>
          <p:cNvPr id="137" name="Google Shape;137;p24"/>
          <p:cNvSpPr txBox="1">
            <a:spLocks noGrp="1"/>
          </p:cNvSpPr>
          <p:nvPr>
            <p:ph type="title"/>
          </p:nvPr>
        </p:nvSpPr>
        <p:spPr>
          <a:xfrm>
            <a:off x="2251050" y="30350"/>
            <a:ext cx="464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highlight>
                  <a:srgbClr val="FFFFFF"/>
                </a:highlight>
              </a:rPr>
              <a:t> Обучение через проекты </a:t>
            </a:r>
            <a:r>
              <a:rPr lang="ru" dirty="0">
                <a:solidFill>
                  <a:srgbClr val="FFFFFF"/>
                </a:solidFill>
                <a:highlight>
                  <a:srgbClr val="FFFFFF"/>
                </a:highlight>
              </a:rPr>
              <a:t>.</a:t>
            </a:r>
            <a:r>
              <a:rPr lang="ru" dirty="0">
                <a:highlight>
                  <a:srgbClr val="FFFFFF"/>
                </a:highlight>
              </a:rPr>
              <a:t> </a:t>
            </a:r>
            <a:r>
              <a:rPr lang="ru" dirty="0"/>
              <a:t> </a:t>
            </a:r>
            <a:r>
              <a:rPr lang="ru" dirty="0">
                <a:highlight>
                  <a:srgbClr val="FFFFFF"/>
                </a:highlight>
              </a:rPr>
              <a:t>   </a:t>
            </a:r>
            <a:endParaRPr dirty="0">
              <a:highlight>
                <a:srgbClr val="FFFFFF"/>
              </a:highligh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ru" sz="3600"/>
              <a:t>Компоненты высшего образования</a:t>
            </a:r>
            <a:endParaRPr sz="3600"/>
          </a:p>
          <a:p>
            <a:pPr marL="0" lvl="0" indent="0" algn="l" rtl="0">
              <a:spcBef>
                <a:spcPts val="0"/>
              </a:spcBef>
              <a:spcAft>
                <a:spcPts val="0"/>
              </a:spcAft>
              <a:buNone/>
            </a:pPr>
            <a:endParaRPr/>
          </a:p>
        </p:txBody>
      </p:sp>
      <p:pic>
        <p:nvPicPr>
          <p:cNvPr id="143" name="Google Shape;143;p25"/>
          <p:cNvPicPr preferRelativeResize="0"/>
          <p:nvPr/>
        </p:nvPicPr>
        <p:blipFill>
          <a:blip r:embed="rId3">
            <a:alphaModFix/>
          </a:blip>
          <a:stretch>
            <a:fillRect/>
          </a:stretch>
        </p:blipFill>
        <p:spPr>
          <a:xfrm>
            <a:off x="5780800" y="1558175"/>
            <a:ext cx="2888075" cy="3099875"/>
          </a:xfrm>
          <a:prstGeom prst="rect">
            <a:avLst/>
          </a:prstGeom>
          <a:noFill/>
          <a:ln>
            <a:noFill/>
          </a:ln>
        </p:spPr>
      </p:pic>
      <p:sp>
        <p:nvSpPr>
          <p:cNvPr id="144" name="Google Shape;144;p25"/>
          <p:cNvSpPr txBox="1">
            <a:spLocks noGrp="1"/>
          </p:cNvSpPr>
          <p:nvPr>
            <p:ph type="body" idx="1"/>
          </p:nvPr>
        </p:nvSpPr>
        <p:spPr>
          <a:xfrm>
            <a:off x="311700" y="1508250"/>
            <a:ext cx="5095200" cy="306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ru" sz="2400"/>
              <a:t>Качественные курсы и практики</a:t>
            </a:r>
            <a:endParaRPr sz="2400"/>
          </a:p>
          <a:p>
            <a:pPr marL="457200" lvl="0" indent="-381000" algn="l" rtl="0">
              <a:lnSpc>
                <a:spcPct val="100000"/>
              </a:lnSpc>
              <a:spcBef>
                <a:spcPts val="1000"/>
              </a:spcBef>
              <a:spcAft>
                <a:spcPts val="0"/>
              </a:spcAft>
              <a:buSzPts val="2400"/>
              <a:buChar char="●"/>
            </a:pPr>
            <a:r>
              <a:rPr lang="ru" sz="2400"/>
              <a:t>Мотивирующая среда — классные преподаватели и сильные студенты вокруг</a:t>
            </a:r>
            <a:endParaRPr sz="2400"/>
          </a:p>
          <a:p>
            <a:pPr marL="457200" lvl="0" indent="-381000" algn="l" rtl="0">
              <a:spcBef>
                <a:spcPts val="1000"/>
              </a:spcBef>
              <a:spcAft>
                <a:spcPts val="1000"/>
              </a:spcAft>
              <a:buSzPts val="2400"/>
              <a:buChar char="●"/>
            </a:pPr>
            <a:r>
              <a:rPr lang="ru" sz="2400"/>
              <a:t>Место и комфортные условия</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3">
            <a:alphaModFix/>
          </a:blip>
          <a:srcRect l="26821" r="5345"/>
          <a:stretch/>
        </p:blipFill>
        <p:spPr>
          <a:xfrm>
            <a:off x="76200" y="76200"/>
            <a:ext cx="2160000" cy="2160000"/>
          </a:xfrm>
          <a:prstGeom prst="ellipse">
            <a:avLst/>
          </a:prstGeom>
          <a:noFill/>
          <a:ln>
            <a:noFill/>
          </a:ln>
        </p:spPr>
      </p:pic>
      <p:pic>
        <p:nvPicPr>
          <p:cNvPr id="150" name="Google Shape;150;p26"/>
          <p:cNvPicPr preferRelativeResize="0"/>
          <p:nvPr/>
        </p:nvPicPr>
        <p:blipFill rotWithShape="1">
          <a:blip r:embed="rId4">
            <a:alphaModFix/>
          </a:blip>
          <a:srcRect l="16647" r="16654"/>
          <a:stretch/>
        </p:blipFill>
        <p:spPr>
          <a:xfrm>
            <a:off x="2362200" y="76200"/>
            <a:ext cx="2160000" cy="2160000"/>
          </a:xfrm>
          <a:prstGeom prst="ellipse">
            <a:avLst/>
          </a:prstGeom>
          <a:noFill/>
          <a:ln>
            <a:noFill/>
          </a:ln>
        </p:spPr>
      </p:pic>
      <p:pic>
        <p:nvPicPr>
          <p:cNvPr id="151" name="Google Shape;151;p26"/>
          <p:cNvPicPr preferRelativeResize="0"/>
          <p:nvPr/>
        </p:nvPicPr>
        <p:blipFill rotWithShape="1">
          <a:blip r:embed="rId5">
            <a:alphaModFix/>
          </a:blip>
          <a:srcRect l="16675" r="16675"/>
          <a:stretch/>
        </p:blipFill>
        <p:spPr>
          <a:xfrm>
            <a:off x="4648200" y="76200"/>
            <a:ext cx="2160000" cy="2160000"/>
          </a:xfrm>
          <a:prstGeom prst="ellipse">
            <a:avLst/>
          </a:prstGeom>
          <a:noFill/>
          <a:ln>
            <a:noFill/>
          </a:ln>
        </p:spPr>
      </p:pic>
      <p:pic>
        <p:nvPicPr>
          <p:cNvPr id="152" name="Google Shape;152;p26"/>
          <p:cNvPicPr preferRelativeResize="0"/>
          <p:nvPr/>
        </p:nvPicPr>
        <p:blipFill rotWithShape="1">
          <a:blip r:embed="rId6">
            <a:alphaModFix/>
          </a:blip>
          <a:srcRect l="22075" r="22080"/>
          <a:stretch/>
        </p:blipFill>
        <p:spPr>
          <a:xfrm>
            <a:off x="6934200" y="76200"/>
            <a:ext cx="2160000" cy="2160000"/>
          </a:xfrm>
          <a:prstGeom prst="ellipse">
            <a:avLst/>
          </a:prstGeom>
          <a:noFill/>
          <a:ln>
            <a:noFill/>
          </a:ln>
        </p:spPr>
      </p:pic>
      <p:pic>
        <p:nvPicPr>
          <p:cNvPr id="153" name="Google Shape;153;p26"/>
          <p:cNvPicPr preferRelativeResize="0"/>
          <p:nvPr/>
        </p:nvPicPr>
        <p:blipFill rotWithShape="1">
          <a:blip r:embed="rId7">
            <a:alphaModFix/>
          </a:blip>
          <a:srcRect l="21835" r="21829"/>
          <a:stretch/>
        </p:blipFill>
        <p:spPr>
          <a:xfrm>
            <a:off x="76200" y="2590800"/>
            <a:ext cx="2160000" cy="2160000"/>
          </a:xfrm>
          <a:prstGeom prst="ellipse">
            <a:avLst/>
          </a:prstGeom>
          <a:noFill/>
          <a:ln>
            <a:noFill/>
          </a:ln>
        </p:spPr>
      </p:pic>
      <p:pic>
        <p:nvPicPr>
          <p:cNvPr id="154" name="Google Shape;154;p26"/>
          <p:cNvPicPr preferRelativeResize="0"/>
          <p:nvPr/>
        </p:nvPicPr>
        <p:blipFill rotWithShape="1">
          <a:blip r:embed="rId8">
            <a:alphaModFix/>
          </a:blip>
          <a:srcRect l="16689" r="16683"/>
          <a:stretch/>
        </p:blipFill>
        <p:spPr>
          <a:xfrm>
            <a:off x="2362200" y="2590800"/>
            <a:ext cx="2160000" cy="2160000"/>
          </a:xfrm>
          <a:prstGeom prst="ellipse">
            <a:avLst/>
          </a:prstGeom>
          <a:noFill/>
          <a:ln>
            <a:noFill/>
          </a:ln>
        </p:spPr>
      </p:pic>
      <p:pic>
        <p:nvPicPr>
          <p:cNvPr id="155" name="Google Shape;155;p26"/>
          <p:cNvPicPr preferRelativeResize="0"/>
          <p:nvPr/>
        </p:nvPicPr>
        <p:blipFill rotWithShape="1">
          <a:blip r:embed="rId9">
            <a:alphaModFix/>
          </a:blip>
          <a:srcRect l="16666" r="16666"/>
          <a:stretch/>
        </p:blipFill>
        <p:spPr>
          <a:xfrm>
            <a:off x="4648200" y="2590800"/>
            <a:ext cx="2160000" cy="2160000"/>
          </a:xfrm>
          <a:prstGeom prst="ellipse">
            <a:avLst/>
          </a:prstGeom>
          <a:noFill/>
          <a:ln>
            <a:noFill/>
          </a:ln>
        </p:spPr>
      </p:pic>
      <p:pic>
        <p:nvPicPr>
          <p:cNvPr id="156" name="Google Shape;156;p26"/>
          <p:cNvPicPr preferRelativeResize="0"/>
          <p:nvPr/>
        </p:nvPicPr>
        <p:blipFill rotWithShape="1">
          <a:blip r:embed="rId10">
            <a:alphaModFix/>
          </a:blip>
          <a:srcRect l="386" r="386"/>
          <a:stretch/>
        </p:blipFill>
        <p:spPr>
          <a:xfrm>
            <a:off x="6934200" y="2590800"/>
            <a:ext cx="2160000" cy="2160000"/>
          </a:xfrm>
          <a:prstGeom prst="ellipse">
            <a:avLst/>
          </a:prstGeom>
          <a:noFill/>
          <a:ln>
            <a:noFill/>
          </a:ln>
        </p:spPr>
      </p:pic>
      <p:sp>
        <p:nvSpPr>
          <p:cNvPr id="157" name="Google Shape;157;p26"/>
          <p:cNvSpPr txBox="1"/>
          <p:nvPr/>
        </p:nvSpPr>
        <p:spPr>
          <a:xfrm>
            <a:off x="774600" y="2236200"/>
            <a:ext cx="763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t>СПбГУ</a:t>
            </a:r>
            <a:endParaRPr/>
          </a:p>
        </p:txBody>
      </p:sp>
      <p:sp>
        <p:nvSpPr>
          <p:cNvPr id="158" name="Google Shape;158;p26"/>
          <p:cNvSpPr txBox="1"/>
          <p:nvPr/>
        </p:nvSpPr>
        <p:spPr>
          <a:xfrm>
            <a:off x="3137388" y="2236200"/>
            <a:ext cx="602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t>ВШЭ</a:t>
            </a:r>
            <a:endParaRPr/>
          </a:p>
        </p:txBody>
      </p:sp>
      <p:sp>
        <p:nvSpPr>
          <p:cNvPr id="159" name="Google Shape;159;p26"/>
          <p:cNvSpPr txBox="1"/>
          <p:nvPr/>
        </p:nvSpPr>
        <p:spPr>
          <a:xfrm>
            <a:off x="5347202" y="2236200"/>
            <a:ext cx="7215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t>МФТИ</a:t>
            </a:r>
            <a:endParaRPr/>
          </a:p>
        </p:txBody>
      </p:sp>
      <p:sp>
        <p:nvSpPr>
          <p:cNvPr id="160" name="Google Shape;160;p26"/>
          <p:cNvSpPr txBox="1"/>
          <p:nvPr/>
        </p:nvSpPr>
        <p:spPr>
          <a:xfrm>
            <a:off x="7633204" y="2236200"/>
            <a:ext cx="7632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t>ИТМО</a:t>
            </a:r>
            <a:endParaRPr/>
          </a:p>
        </p:txBody>
      </p:sp>
      <p:sp>
        <p:nvSpPr>
          <p:cNvPr id="161" name="Google Shape;161;p26"/>
          <p:cNvSpPr txBox="1"/>
          <p:nvPr/>
        </p:nvSpPr>
        <p:spPr>
          <a:xfrm>
            <a:off x="850800" y="4750800"/>
            <a:ext cx="602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t>МГУ</a:t>
            </a:r>
            <a:endParaRPr/>
          </a:p>
        </p:txBody>
      </p:sp>
      <p:sp>
        <p:nvSpPr>
          <p:cNvPr id="162" name="Google Shape;162;p26"/>
          <p:cNvSpPr txBox="1"/>
          <p:nvPr/>
        </p:nvSpPr>
        <p:spPr>
          <a:xfrm>
            <a:off x="3137399" y="4750800"/>
            <a:ext cx="678601"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dirty="0"/>
              <a:t>УрФУ</a:t>
            </a:r>
            <a:endParaRPr dirty="0"/>
          </a:p>
        </p:txBody>
      </p:sp>
      <p:sp>
        <p:nvSpPr>
          <p:cNvPr id="163" name="Google Shape;163;p26"/>
          <p:cNvSpPr txBox="1"/>
          <p:nvPr/>
        </p:nvSpPr>
        <p:spPr>
          <a:xfrm>
            <a:off x="5499600" y="4750800"/>
            <a:ext cx="602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t>НГУ</a:t>
            </a:r>
            <a:endParaRPr/>
          </a:p>
        </p:txBody>
      </p:sp>
      <p:sp>
        <p:nvSpPr>
          <p:cNvPr id="164" name="Google Shape;164;p26"/>
          <p:cNvSpPr txBox="1"/>
          <p:nvPr/>
        </p:nvSpPr>
        <p:spPr>
          <a:xfrm>
            <a:off x="7835402" y="4750800"/>
            <a:ext cx="339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10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fade">
                                      <p:cBhvr>
                                        <p:cTn id="12" dur="10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1000"/>
                                        <p:tgtEl>
                                          <p:spTgt spid="1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fade">
                                      <p:cBhvr>
                                        <p:cTn id="22" dur="1000"/>
                                        <p:tgtEl>
                                          <p:spTgt spid="1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
                                        </p:tgtEl>
                                        <p:attrNameLst>
                                          <p:attrName>style.visibility</p:attrName>
                                        </p:attrNameLst>
                                      </p:cBhvr>
                                      <p:to>
                                        <p:strVal val="visible"/>
                                      </p:to>
                                    </p:set>
                                    <p:animEffect transition="in" filter="fade">
                                      <p:cBhvr>
                                        <p:cTn id="27" dur="1000"/>
                                        <p:tgtEl>
                                          <p:spTgt spid="1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1000"/>
                                        <p:tgtEl>
                                          <p:spTgt spid="16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3"/>
                                        </p:tgtEl>
                                        <p:attrNameLst>
                                          <p:attrName>style.visibility</p:attrName>
                                        </p:attrNameLst>
                                      </p:cBhvr>
                                      <p:to>
                                        <p:strVal val="visible"/>
                                      </p:to>
                                    </p:set>
                                    <p:animEffect transition="in" filter="fade">
                                      <p:cBhvr>
                                        <p:cTn id="37" dur="1000"/>
                                        <p:tgtEl>
                                          <p:spTgt spid="16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fade">
                                      <p:cBhvr>
                                        <p:cTn id="42"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Рейтинг поступающих</a:t>
            </a:r>
            <a:endParaRPr/>
          </a:p>
        </p:txBody>
      </p:sp>
      <p:sp>
        <p:nvSpPr>
          <p:cNvPr id="170" name="Google Shape;17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ru"/>
              <a:t>Победители Всероссийской (мат, инф, физ, астр)*</a:t>
            </a:r>
            <a:endParaRPr/>
          </a:p>
          <a:p>
            <a:pPr marL="457200" lvl="0" indent="-342900" algn="l" rtl="0">
              <a:spcBef>
                <a:spcPts val="0"/>
              </a:spcBef>
              <a:spcAft>
                <a:spcPts val="0"/>
              </a:spcAft>
              <a:buSzPts val="1800"/>
              <a:buAutoNum type="arabicPeriod"/>
            </a:pPr>
            <a:r>
              <a:rPr lang="ru"/>
              <a:t>Призёры Всероссийской</a:t>
            </a:r>
            <a:endParaRPr/>
          </a:p>
          <a:p>
            <a:pPr marL="457200" lvl="0" indent="-342900" algn="l" rtl="0">
              <a:spcBef>
                <a:spcPts val="0"/>
              </a:spcBef>
              <a:spcAft>
                <a:spcPts val="0"/>
              </a:spcAft>
              <a:buSzPts val="1800"/>
              <a:buAutoNum type="arabicPeriod"/>
            </a:pPr>
            <a:r>
              <a:rPr lang="ru"/>
              <a:t>Победители олимпиад, </a:t>
            </a:r>
            <a:r>
              <a:rPr lang="ru" u="sng">
                <a:solidFill>
                  <a:schemeClr val="hlink"/>
                </a:solidFill>
                <a:hlinkClick r:id="rId3"/>
              </a:rPr>
              <a:t>дающих поступление БВИ</a:t>
            </a:r>
            <a:r>
              <a:rPr lang="ru"/>
              <a:t>*</a:t>
            </a:r>
            <a:endParaRPr/>
          </a:p>
          <a:p>
            <a:pPr marL="457200" lvl="0" indent="-342900" algn="l" rtl="0">
              <a:spcBef>
                <a:spcPts val="0"/>
              </a:spcBef>
              <a:spcAft>
                <a:spcPts val="0"/>
              </a:spcAft>
              <a:buSzPts val="1800"/>
              <a:buAutoNum type="arabicPeriod"/>
            </a:pPr>
            <a:r>
              <a:rPr lang="ru"/>
              <a:t>Призёры олимпиад БВИ</a:t>
            </a:r>
            <a:endParaRPr/>
          </a:p>
          <a:p>
            <a:pPr marL="457200" lvl="0" indent="-342900" algn="l" rtl="0">
              <a:spcBef>
                <a:spcPts val="0"/>
              </a:spcBef>
              <a:spcAft>
                <a:spcPts val="0"/>
              </a:spcAft>
              <a:buSzPts val="1800"/>
              <a:buAutoNum type="arabicPeriod"/>
            </a:pPr>
            <a:r>
              <a:rPr lang="ru"/>
              <a:t>ЕГЭ</a:t>
            </a:r>
            <a:endParaRPr/>
          </a:p>
          <a:p>
            <a:pPr marL="0" lvl="0" indent="0" algn="l" rtl="0">
              <a:spcBef>
                <a:spcPts val="1600"/>
              </a:spcBef>
              <a:spcAft>
                <a:spcPts val="0"/>
              </a:spcAft>
              <a:buNone/>
            </a:pPr>
            <a:r>
              <a:rPr lang="ru"/>
              <a:t>Внутри групп упорядочивание по индивидуальным достижениям (ИД) — олимпиады, конкурсы, спорт</a:t>
            </a:r>
            <a:endParaRPr/>
          </a:p>
          <a:p>
            <a:pPr marL="0" lvl="0" indent="0" algn="l" rtl="0">
              <a:spcBef>
                <a:spcPts val="1600"/>
              </a:spcBef>
              <a:spcAft>
                <a:spcPts val="1600"/>
              </a:spcAft>
              <a:buNone/>
            </a:pPr>
            <a:r>
              <a:rPr lang="ru"/>
              <a:t>* Списки олимпиад зависят от университета</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7" name="Google Shape;177;p28"/>
          <p:cNvPicPr preferRelativeResize="0"/>
          <p:nvPr/>
        </p:nvPicPr>
        <p:blipFill>
          <a:blip r:embed="rId3">
            <a:alphaModFix/>
          </a:blip>
          <a:stretch>
            <a:fillRect/>
          </a:stretch>
        </p:blipFill>
        <p:spPr>
          <a:xfrm>
            <a:off x="1140486" y="0"/>
            <a:ext cx="6863029" cy="5143501"/>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Пример 2019 года</a:t>
            </a:r>
            <a:endParaRPr/>
          </a:p>
        </p:txBody>
      </p:sp>
      <p:sp>
        <p:nvSpPr>
          <p:cNvPr id="183" name="Google Shape;18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4" name="Google Shape;184;p29"/>
          <p:cNvPicPr preferRelativeResize="0"/>
          <p:nvPr/>
        </p:nvPicPr>
        <p:blipFill>
          <a:blip r:embed="rId3">
            <a:alphaModFix/>
          </a:blip>
          <a:stretch>
            <a:fillRect/>
          </a:stretch>
        </p:blipFill>
        <p:spPr>
          <a:xfrm>
            <a:off x="1471613" y="1347788"/>
            <a:ext cx="6200775" cy="320992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1" name="Google Shape;191;p30"/>
          <p:cNvPicPr preferRelativeResize="0"/>
          <p:nvPr/>
        </p:nvPicPr>
        <p:blipFill>
          <a:blip r:embed="rId3">
            <a:alphaModFix/>
          </a:blip>
          <a:stretch>
            <a:fillRect/>
          </a:stretch>
        </p:blipFill>
        <p:spPr>
          <a:xfrm>
            <a:off x="891291" y="0"/>
            <a:ext cx="7361418" cy="5143499"/>
          </a:xfrm>
          <a:prstGeom prst="rect">
            <a:avLst/>
          </a:prstGeom>
          <a:noFill/>
          <a:ln>
            <a:noFill/>
          </a:ln>
        </p:spPr>
      </p:pic>
      <p:sp>
        <p:nvSpPr>
          <p:cNvPr id="192" name="Google Shape;192;p30"/>
          <p:cNvSpPr/>
          <p:nvPr/>
        </p:nvSpPr>
        <p:spPr>
          <a:xfrm>
            <a:off x="1850400" y="146500"/>
            <a:ext cx="1256700" cy="48033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Тройки и пятёрки</a:t>
            </a:r>
            <a:endParaRPr/>
          </a:p>
        </p:txBody>
      </p:sp>
      <p:sp>
        <p:nvSpPr>
          <p:cNvPr id="198" name="Google Shape;198;p31"/>
          <p:cNvSpPr txBox="1">
            <a:spLocks noGrp="1"/>
          </p:cNvSpPr>
          <p:nvPr>
            <p:ph type="body" idx="1"/>
          </p:nvPr>
        </p:nvSpPr>
        <p:spPr>
          <a:xfrm>
            <a:off x="311700" y="1076275"/>
            <a:ext cx="4329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ru" sz="2400"/>
              <a:t>максимум </a:t>
            </a:r>
            <a:r>
              <a:rPr lang="ru" sz="2400" b="1"/>
              <a:t>5</a:t>
            </a:r>
            <a:r>
              <a:rPr lang="ru" sz="2400"/>
              <a:t> вузов и </a:t>
            </a:r>
            <a:r>
              <a:rPr lang="ru" sz="2400" b="1"/>
              <a:t>3</a:t>
            </a:r>
            <a:r>
              <a:rPr lang="ru" sz="2400"/>
              <a:t> направления</a:t>
            </a:r>
            <a:endParaRPr sz="2400"/>
          </a:p>
          <a:p>
            <a:pPr marL="457200" lvl="0" indent="-381000" algn="l" rtl="0">
              <a:spcBef>
                <a:spcPts val="0"/>
              </a:spcBef>
              <a:spcAft>
                <a:spcPts val="0"/>
              </a:spcAft>
              <a:buSzPts val="2400"/>
              <a:buChar char="●"/>
            </a:pPr>
            <a:r>
              <a:rPr lang="ru" sz="2400"/>
              <a:t>обычно </a:t>
            </a:r>
            <a:r>
              <a:rPr lang="ru" sz="2400" b="1"/>
              <a:t>3</a:t>
            </a:r>
            <a:r>
              <a:rPr lang="ru" sz="2400"/>
              <a:t> предмета ЕГЭ (мат, инф, рус)</a:t>
            </a:r>
            <a:endParaRPr sz="2400"/>
          </a:p>
          <a:p>
            <a:pPr marL="457200" lvl="0" indent="-381000" algn="l" rtl="0">
              <a:spcBef>
                <a:spcPts val="0"/>
              </a:spcBef>
              <a:spcAft>
                <a:spcPts val="0"/>
              </a:spcAft>
              <a:buSzPts val="2400"/>
              <a:buChar char="●"/>
            </a:pPr>
            <a:r>
              <a:rPr lang="ru" sz="2400"/>
              <a:t>БВИ с ИД=</a:t>
            </a:r>
            <a:r>
              <a:rPr lang="ru" sz="2400" b="1"/>
              <a:t>5</a:t>
            </a:r>
            <a:r>
              <a:rPr lang="ru" sz="2400"/>
              <a:t> — это прекрасно</a:t>
            </a:r>
            <a:endParaRPr sz="2400"/>
          </a:p>
          <a:p>
            <a:pPr marL="457200" lvl="0" indent="-381000" algn="l" rtl="0">
              <a:spcBef>
                <a:spcPts val="0"/>
              </a:spcBef>
              <a:spcAft>
                <a:spcPts val="0"/>
              </a:spcAft>
              <a:buSzPts val="2400"/>
              <a:buChar char="●"/>
            </a:pPr>
            <a:r>
              <a:rPr lang="ru" sz="2400" b="1"/>
              <a:t>3</a:t>
            </a:r>
            <a:r>
              <a:rPr lang="ru" sz="2400"/>
              <a:t> программы на МКН СПбГУ (бюджет): М (</a:t>
            </a:r>
            <a:r>
              <a:rPr lang="ru" sz="2400" b="1"/>
              <a:t>55</a:t>
            </a:r>
            <a:r>
              <a:rPr lang="ru" sz="2400"/>
              <a:t>), МААД (</a:t>
            </a:r>
            <a:r>
              <a:rPr lang="ru" sz="2400" b="1"/>
              <a:t>3</a:t>
            </a:r>
            <a:r>
              <a:rPr lang="ru" sz="2400"/>
              <a:t>0) и СП (</a:t>
            </a:r>
            <a:r>
              <a:rPr lang="ru" sz="2400" b="1"/>
              <a:t>3</a:t>
            </a:r>
            <a:r>
              <a:rPr lang="ru" sz="2400"/>
              <a:t>0)</a:t>
            </a:r>
            <a:endParaRPr sz="2400"/>
          </a:p>
        </p:txBody>
      </p:sp>
      <p:pic>
        <p:nvPicPr>
          <p:cNvPr id="199" name="Google Shape;199;p31"/>
          <p:cNvPicPr preferRelativeResize="0"/>
          <p:nvPr/>
        </p:nvPicPr>
        <p:blipFill>
          <a:blip r:embed="rId3">
            <a:alphaModFix/>
          </a:blip>
          <a:stretch>
            <a:fillRect/>
          </a:stretch>
        </p:blipFill>
        <p:spPr>
          <a:xfrm>
            <a:off x="4772675" y="465738"/>
            <a:ext cx="4212025" cy="421202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u"/>
              <a:t>Где и как получать высшее образование?</a:t>
            </a:r>
            <a:endParaRPr/>
          </a:p>
        </p:txBody>
      </p:sp>
      <p:sp>
        <p:nvSpPr>
          <p:cNvPr id="62" name="Google Shape;62;p14"/>
          <p:cNvSpPr txBox="1">
            <a:spLocks noGrp="1"/>
          </p:cNvSpPr>
          <p:nvPr>
            <p:ph type="subTitle" idx="1"/>
          </p:nvPr>
        </p:nvSpPr>
        <p:spPr>
          <a:xfrm>
            <a:off x="311700" y="39660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a:t>Александр Авдюшенко</a:t>
            </a:r>
            <a:endParaRPr/>
          </a:p>
          <a:p>
            <a:pPr marL="0" lvl="0" indent="0" algn="ctr" rtl="0">
              <a:spcBef>
                <a:spcPts val="0"/>
              </a:spcBef>
              <a:spcAft>
                <a:spcPts val="0"/>
              </a:spcAft>
              <a:buNone/>
            </a:pPr>
            <a:r>
              <a:rPr lang="ru"/>
              <a:t>14 января 2020</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О себе</a:t>
            </a:r>
            <a:endParaRPr/>
          </a:p>
        </p:txBody>
      </p:sp>
      <p:sp>
        <p:nvSpPr>
          <p:cNvPr id="205" name="Google Shape;20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6" name="Google Shape;206;p32"/>
          <p:cNvPicPr preferRelativeResize="0"/>
          <p:nvPr/>
        </p:nvPicPr>
        <p:blipFill>
          <a:blip r:embed="rId3">
            <a:alphaModFix/>
          </a:blip>
          <a:stretch>
            <a:fillRect/>
          </a:stretch>
        </p:blipFill>
        <p:spPr>
          <a:xfrm>
            <a:off x="159300" y="3398862"/>
            <a:ext cx="968875" cy="1241375"/>
          </a:xfrm>
          <a:prstGeom prst="rect">
            <a:avLst/>
          </a:prstGeom>
          <a:noFill/>
          <a:ln>
            <a:noFill/>
          </a:ln>
        </p:spPr>
      </p:pic>
      <p:pic>
        <p:nvPicPr>
          <p:cNvPr id="207" name="Google Shape;207;p32"/>
          <p:cNvPicPr preferRelativeResize="0"/>
          <p:nvPr/>
        </p:nvPicPr>
        <p:blipFill>
          <a:blip r:embed="rId4">
            <a:alphaModFix/>
          </a:blip>
          <a:stretch>
            <a:fillRect/>
          </a:stretch>
        </p:blipFill>
        <p:spPr>
          <a:xfrm>
            <a:off x="1135950" y="2979025"/>
            <a:ext cx="1000850" cy="1014250"/>
          </a:xfrm>
          <a:prstGeom prst="rect">
            <a:avLst/>
          </a:prstGeom>
          <a:noFill/>
          <a:ln>
            <a:noFill/>
          </a:ln>
        </p:spPr>
      </p:pic>
      <p:pic>
        <p:nvPicPr>
          <p:cNvPr id="208" name="Google Shape;208;p32"/>
          <p:cNvPicPr preferRelativeResize="0"/>
          <p:nvPr/>
        </p:nvPicPr>
        <p:blipFill>
          <a:blip r:embed="rId5">
            <a:alphaModFix/>
          </a:blip>
          <a:stretch>
            <a:fillRect/>
          </a:stretch>
        </p:blipFill>
        <p:spPr>
          <a:xfrm>
            <a:off x="2271799" y="2749874"/>
            <a:ext cx="1238237" cy="710552"/>
          </a:xfrm>
          <a:prstGeom prst="rect">
            <a:avLst/>
          </a:prstGeom>
          <a:noFill/>
          <a:ln>
            <a:noFill/>
          </a:ln>
        </p:spPr>
      </p:pic>
      <p:pic>
        <p:nvPicPr>
          <p:cNvPr id="209" name="Google Shape;209;p32"/>
          <p:cNvPicPr preferRelativeResize="0"/>
          <p:nvPr/>
        </p:nvPicPr>
        <p:blipFill>
          <a:blip r:embed="rId6">
            <a:alphaModFix/>
          </a:blip>
          <a:stretch>
            <a:fillRect/>
          </a:stretch>
        </p:blipFill>
        <p:spPr>
          <a:xfrm>
            <a:off x="3033825" y="2107013"/>
            <a:ext cx="1729375" cy="472275"/>
          </a:xfrm>
          <a:prstGeom prst="rect">
            <a:avLst/>
          </a:prstGeom>
          <a:noFill/>
          <a:ln>
            <a:noFill/>
          </a:ln>
        </p:spPr>
      </p:pic>
      <p:pic>
        <p:nvPicPr>
          <p:cNvPr id="210" name="Google Shape;210;p32"/>
          <p:cNvPicPr preferRelativeResize="0"/>
          <p:nvPr/>
        </p:nvPicPr>
        <p:blipFill>
          <a:blip r:embed="rId7">
            <a:alphaModFix/>
          </a:blip>
          <a:stretch>
            <a:fillRect/>
          </a:stretch>
        </p:blipFill>
        <p:spPr>
          <a:xfrm>
            <a:off x="5022849" y="2012350"/>
            <a:ext cx="1470875" cy="661600"/>
          </a:xfrm>
          <a:prstGeom prst="rect">
            <a:avLst/>
          </a:prstGeom>
          <a:noFill/>
          <a:ln>
            <a:noFill/>
          </a:ln>
        </p:spPr>
      </p:pic>
      <p:pic>
        <p:nvPicPr>
          <p:cNvPr id="211" name="Google Shape;211;p32"/>
          <p:cNvPicPr preferRelativeResize="0"/>
          <p:nvPr/>
        </p:nvPicPr>
        <p:blipFill>
          <a:blip r:embed="rId8">
            <a:alphaModFix/>
          </a:blip>
          <a:stretch>
            <a:fillRect/>
          </a:stretch>
        </p:blipFill>
        <p:spPr>
          <a:xfrm>
            <a:off x="6346024" y="1497425"/>
            <a:ext cx="1338042" cy="472250"/>
          </a:xfrm>
          <a:prstGeom prst="rect">
            <a:avLst/>
          </a:prstGeom>
          <a:noFill/>
          <a:ln>
            <a:noFill/>
          </a:ln>
        </p:spPr>
      </p:pic>
      <p:pic>
        <p:nvPicPr>
          <p:cNvPr id="212" name="Google Shape;212;p32"/>
          <p:cNvPicPr preferRelativeResize="0"/>
          <p:nvPr/>
        </p:nvPicPr>
        <p:blipFill>
          <a:blip r:embed="rId9">
            <a:alphaModFix/>
          </a:blip>
          <a:stretch>
            <a:fillRect/>
          </a:stretch>
        </p:blipFill>
        <p:spPr>
          <a:xfrm>
            <a:off x="7977713" y="428613"/>
            <a:ext cx="809625" cy="933450"/>
          </a:xfrm>
          <a:prstGeom prst="rect">
            <a:avLst/>
          </a:prstGeom>
          <a:noFill/>
          <a:ln>
            <a:noFill/>
          </a:ln>
        </p:spPr>
      </p:pic>
      <p:sp>
        <p:nvSpPr>
          <p:cNvPr id="213" name="Google Shape;213;p32"/>
          <p:cNvSpPr txBox="1"/>
          <p:nvPr/>
        </p:nvSpPr>
        <p:spPr>
          <a:xfrm>
            <a:off x="110900" y="4579700"/>
            <a:ext cx="1093500" cy="47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2003 </a:t>
            </a:r>
            <a:endParaRPr/>
          </a:p>
          <a:p>
            <a:pPr marL="0" lvl="0" indent="0" algn="ctr" rtl="0">
              <a:spcBef>
                <a:spcPts val="0"/>
              </a:spcBef>
              <a:spcAft>
                <a:spcPts val="0"/>
              </a:spcAft>
              <a:buNone/>
            </a:pPr>
            <a:r>
              <a:rPr lang="ru"/>
              <a:t>медаль</a:t>
            </a:r>
            <a:endParaRPr/>
          </a:p>
        </p:txBody>
      </p:sp>
      <p:sp>
        <p:nvSpPr>
          <p:cNvPr id="214" name="Google Shape;214;p32"/>
          <p:cNvSpPr txBox="1"/>
          <p:nvPr/>
        </p:nvSpPr>
        <p:spPr>
          <a:xfrm>
            <a:off x="1025300" y="3970100"/>
            <a:ext cx="1238100" cy="47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2009</a:t>
            </a:r>
            <a:endParaRPr/>
          </a:p>
          <a:p>
            <a:pPr marL="0" lvl="0" indent="0" algn="ctr" rtl="0">
              <a:spcBef>
                <a:spcPts val="0"/>
              </a:spcBef>
              <a:spcAft>
                <a:spcPts val="0"/>
              </a:spcAft>
              <a:buNone/>
            </a:pPr>
            <a:r>
              <a:rPr lang="ru"/>
              <a:t>магистр</a:t>
            </a:r>
            <a:endParaRPr/>
          </a:p>
        </p:txBody>
      </p:sp>
      <p:sp>
        <p:nvSpPr>
          <p:cNvPr id="215" name="Google Shape;215;p32"/>
          <p:cNvSpPr txBox="1"/>
          <p:nvPr/>
        </p:nvSpPr>
        <p:spPr>
          <a:xfrm>
            <a:off x="2244500" y="3436700"/>
            <a:ext cx="1265400" cy="47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2014</a:t>
            </a:r>
            <a:endParaRPr/>
          </a:p>
          <a:p>
            <a:pPr marL="0" lvl="0" indent="0" algn="ctr" rtl="0">
              <a:spcBef>
                <a:spcPts val="0"/>
              </a:spcBef>
              <a:spcAft>
                <a:spcPts val="0"/>
              </a:spcAft>
              <a:buNone/>
            </a:pPr>
            <a:r>
              <a:rPr lang="ru"/>
              <a:t>к.ф.-м.н.</a:t>
            </a:r>
            <a:endParaRPr/>
          </a:p>
        </p:txBody>
      </p:sp>
      <p:sp>
        <p:nvSpPr>
          <p:cNvPr id="216" name="Google Shape;216;p32"/>
          <p:cNvSpPr txBox="1"/>
          <p:nvPr/>
        </p:nvSpPr>
        <p:spPr>
          <a:xfrm>
            <a:off x="3311300" y="2598500"/>
            <a:ext cx="1265400" cy="47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2016</a:t>
            </a:r>
            <a:endParaRPr/>
          </a:p>
          <a:p>
            <a:pPr marL="0" lvl="0" indent="0" algn="ctr" rtl="0">
              <a:spcBef>
                <a:spcPts val="0"/>
              </a:spcBef>
              <a:spcAft>
                <a:spcPts val="0"/>
              </a:spcAft>
              <a:buNone/>
            </a:pPr>
            <a:r>
              <a:rPr lang="ru"/>
              <a:t>ШАД</a:t>
            </a:r>
            <a:endParaRPr/>
          </a:p>
        </p:txBody>
      </p:sp>
      <p:sp>
        <p:nvSpPr>
          <p:cNvPr id="217" name="Google Shape;217;p32"/>
          <p:cNvSpPr txBox="1"/>
          <p:nvPr/>
        </p:nvSpPr>
        <p:spPr>
          <a:xfrm>
            <a:off x="5140100" y="2674700"/>
            <a:ext cx="1265400" cy="47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2015-2018</a:t>
            </a:r>
            <a:endParaRPr/>
          </a:p>
          <a:p>
            <a:pPr marL="0" lvl="0" indent="0" algn="ctr" rtl="0">
              <a:spcBef>
                <a:spcPts val="0"/>
              </a:spcBef>
              <a:spcAft>
                <a:spcPts val="0"/>
              </a:spcAft>
              <a:buNone/>
            </a:pPr>
            <a:r>
              <a:rPr lang="ru"/>
              <a:t>аналитик</a:t>
            </a:r>
            <a:endParaRPr/>
          </a:p>
        </p:txBody>
      </p:sp>
      <p:sp>
        <p:nvSpPr>
          <p:cNvPr id="218" name="Google Shape;218;p32"/>
          <p:cNvSpPr txBox="1"/>
          <p:nvPr/>
        </p:nvSpPr>
        <p:spPr>
          <a:xfrm>
            <a:off x="6435500" y="2065100"/>
            <a:ext cx="1183800" cy="47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2016-...</a:t>
            </a:r>
            <a:endParaRPr/>
          </a:p>
          <a:p>
            <a:pPr marL="0" lvl="0" indent="0" algn="ctr" rtl="0">
              <a:spcBef>
                <a:spcPts val="0"/>
              </a:spcBef>
              <a:spcAft>
                <a:spcPts val="0"/>
              </a:spcAft>
              <a:buNone/>
            </a:pPr>
            <a:r>
              <a:rPr lang="ru"/>
              <a:t>куратор</a:t>
            </a:r>
            <a:endParaRPr/>
          </a:p>
        </p:txBody>
      </p:sp>
      <p:sp>
        <p:nvSpPr>
          <p:cNvPr id="219" name="Google Shape;219;p32"/>
          <p:cNvSpPr txBox="1"/>
          <p:nvPr/>
        </p:nvSpPr>
        <p:spPr>
          <a:xfrm>
            <a:off x="7695500" y="1303100"/>
            <a:ext cx="1395300" cy="47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2019-...</a:t>
            </a:r>
            <a:endParaRPr/>
          </a:p>
          <a:p>
            <a:pPr marL="0" lvl="0" indent="0" algn="ctr" rtl="0">
              <a:spcBef>
                <a:spcPts val="0"/>
              </a:spcBef>
              <a:spcAft>
                <a:spcPts val="0"/>
              </a:spcAft>
              <a:buNone/>
            </a:pPr>
            <a:r>
              <a:rPr lang="ru"/>
              <a:t>доцент СПбГУ</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fade">
                                      <p:cBhvr>
                                        <p:cTn id="15" dur="1000"/>
                                        <p:tgtEl>
                                          <p:spTgt spid="207"/>
                                        </p:tgtEl>
                                      </p:cBhvr>
                                    </p:animEffect>
                                  </p:childTnLst>
                                </p:cTn>
                              </p:par>
                              <p:par>
                                <p:cTn id="16" presetID="10" presetClass="entr" presetSubtype="0" fill="hold" nodeType="withEffect">
                                  <p:stCondLst>
                                    <p:cond delay="0"/>
                                  </p:stCondLst>
                                  <p:childTnLst>
                                    <p:set>
                                      <p:cBhvr>
                                        <p:cTn id="17" dur="1" fill="hold">
                                          <p:stCondLst>
                                            <p:cond delay="0"/>
                                          </p:stCondLst>
                                        </p:cTn>
                                        <p:tgtEl>
                                          <p:spTgt spid="214"/>
                                        </p:tgtEl>
                                        <p:attrNameLst>
                                          <p:attrName>style.visibility</p:attrName>
                                        </p:attrNameLst>
                                      </p:cBhvr>
                                      <p:to>
                                        <p:strVal val="visible"/>
                                      </p:to>
                                    </p:set>
                                    <p:animEffect transition="in" filter="fade">
                                      <p:cBhvr>
                                        <p:cTn id="18" dur="1000"/>
                                        <p:tgtEl>
                                          <p:spTgt spid="2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8"/>
                                        </p:tgtEl>
                                        <p:attrNameLst>
                                          <p:attrName>style.visibility</p:attrName>
                                        </p:attrNameLst>
                                      </p:cBhvr>
                                      <p:to>
                                        <p:strVal val="visible"/>
                                      </p:to>
                                    </p:set>
                                    <p:animEffect transition="in" filter="fade">
                                      <p:cBhvr>
                                        <p:cTn id="23" dur="1000"/>
                                        <p:tgtEl>
                                          <p:spTgt spid="208"/>
                                        </p:tgtEl>
                                      </p:cBhvr>
                                    </p:animEffect>
                                  </p:childTnLst>
                                </p:cTn>
                              </p:par>
                              <p:par>
                                <p:cTn id="24" presetID="10" presetClass="entr" presetSubtype="0" fill="hold" nodeType="with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fade">
                                      <p:cBhvr>
                                        <p:cTn id="26" dur="1000"/>
                                        <p:tgtEl>
                                          <p:spTgt spid="2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p:cTn id="31" dur="1000"/>
                                        <p:tgtEl>
                                          <p:spTgt spid="209"/>
                                        </p:tgtEl>
                                      </p:cBhvr>
                                    </p:animEffect>
                                  </p:childTnLst>
                                </p:cTn>
                              </p:par>
                              <p:par>
                                <p:cTn id="32" presetID="10" presetClass="entr" presetSubtype="0" fill="hold" nodeType="withEffect">
                                  <p:stCondLst>
                                    <p:cond delay="0"/>
                                  </p:stCondLst>
                                  <p:childTnLst>
                                    <p:set>
                                      <p:cBhvr>
                                        <p:cTn id="33" dur="1" fill="hold">
                                          <p:stCondLst>
                                            <p:cond delay="0"/>
                                          </p:stCondLst>
                                        </p:cTn>
                                        <p:tgtEl>
                                          <p:spTgt spid="216"/>
                                        </p:tgtEl>
                                        <p:attrNameLst>
                                          <p:attrName>style.visibility</p:attrName>
                                        </p:attrNameLst>
                                      </p:cBhvr>
                                      <p:to>
                                        <p:strVal val="visible"/>
                                      </p:to>
                                    </p:set>
                                    <p:animEffect transition="in" filter="fade">
                                      <p:cBhvr>
                                        <p:cTn id="34" dur="1000"/>
                                        <p:tgtEl>
                                          <p:spTgt spid="2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0"/>
                                        </p:tgtEl>
                                        <p:attrNameLst>
                                          <p:attrName>style.visibility</p:attrName>
                                        </p:attrNameLst>
                                      </p:cBhvr>
                                      <p:to>
                                        <p:strVal val="visible"/>
                                      </p:to>
                                    </p:set>
                                    <p:animEffect transition="in" filter="fade">
                                      <p:cBhvr>
                                        <p:cTn id="39" dur="1000"/>
                                        <p:tgtEl>
                                          <p:spTgt spid="210"/>
                                        </p:tgtEl>
                                      </p:cBhvr>
                                    </p:animEffect>
                                  </p:childTnLst>
                                </p:cTn>
                              </p:par>
                              <p:par>
                                <p:cTn id="40" presetID="10" presetClass="entr" presetSubtype="0" fill="hold" nodeType="withEffect">
                                  <p:stCondLst>
                                    <p:cond delay="0"/>
                                  </p:stCondLst>
                                  <p:childTnLst>
                                    <p:set>
                                      <p:cBhvr>
                                        <p:cTn id="41" dur="1" fill="hold">
                                          <p:stCondLst>
                                            <p:cond delay="0"/>
                                          </p:stCondLst>
                                        </p:cTn>
                                        <p:tgtEl>
                                          <p:spTgt spid="217"/>
                                        </p:tgtEl>
                                        <p:attrNameLst>
                                          <p:attrName>style.visibility</p:attrName>
                                        </p:attrNameLst>
                                      </p:cBhvr>
                                      <p:to>
                                        <p:strVal val="visible"/>
                                      </p:to>
                                    </p:set>
                                    <p:animEffect transition="in" filter="fade">
                                      <p:cBhvr>
                                        <p:cTn id="42" dur="1000"/>
                                        <p:tgtEl>
                                          <p:spTgt spid="2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8"/>
                                        </p:tgtEl>
                                        <p:attrNameLst>
                                          <p:attrName>style.visibility</p:attrName>
                                        </p:attrNameLst>
                                      </p:cBhvr>
                                      <p:to>
                                        <p:strVal val="visible"/>
                                      </p:to>
                                    </p:set>
                                    <p:animEffect transition="in" filter="fade">
                                      <p:cBhvr>
                                        <p:cTn id="47" dur="1000"/>
                                        <p:tgtEl>
                                          <p:spTgt spid="218"/>
                                        </p:tgtEl>
                                      </p:cBhvr>
                                    </p:animEffect>
                                  </p:childTnLst>
                                </p:cTn>
                              </p:par>
                              <p:par>
                                <p:cTn id="48" presetID="10" presetClass="entr" presetSubtype="0" fill="hold" nodeType="withEffect">
                                  <p:stCondLst>
                                    <p:cond delay="0"/>
                                  </p:stCondLst>
                                  <p:childTnLst>
                                    <p:set>
                                      <p:cBhvr>
                                        <p:cTn id="49" dur="1" fill="hold">
                                          <p:stCondLst>
                                            <p:cond delay="0"/>
                                          </p:stCondLst>
                                        </p:cTn>
                                        <p:tgtEl>
                                          <p:spTgt spid="211"/>
                                        </p:tgtEl>
                                        <p:attrNameLst>
                                          <p:attrName>style.visibility</p:attrName>
                                        </p:attrNameLst>
                                      </p:cBhvr>
                                      <p:to>
                                        <p:strVal val="visible"/>
                                      </p:to>
                                    </p:set>
                                    <p:animEffect transition="in" filter="fade">
                                      <p:cBhvr>
                                        <p:cTn id="50" dur="1000"/>
                                        <p:tgtEl>
                                          <p:spTgt spid="2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12"/>
                                        </p:tgtEl>
                                        <p:attrNameLst>
                                          <p:attrName>style.visibility</p:attrName>
                                        </p:attrNameLst>
                                      </p:cBhvr>
                                      <p:to>
                                        <p:strVal val="visible"/>
                                      </p:to>
                                    </p:set>
                                    <p:animEffect transition="in" filter="fade">
                                      <p:cBhvr>
                                        <p:cTn id="55" dur="1000"/>
                                        <p:tgtEl>
                                          <p:spTgt spid="212"/>
                                        </p:tgtEl>
                                      </p:cBhvr>
                                    </p:animEffect>
                                  </p:childTnLst>
                                </p:cTn>
                              </p:par>
                              <p:par>
                                <p:cTn id="56" presetID="10" presetClass="entr" presetSubtype="0" fill="hold" nodeType="withEffect">
                                  <p:stCondLst>
                                    <p:cond delay="0"/>
                                  </p:stCondLst>
                                  <p:childTnLst>
                                    <p:set>
                                      <p:cBhvr>
                                        <p:cTn id="57" dur="1" fill="hold">
                                          <p:stCondLst>
                                            <p:cond delay="0"/>
                                          </p:stCondLst>
                                        </p:cTn>
                                        <p:tgtEl>
                                          <p:spTgt spid="219"/>
                                        </p:tgtEl>
                                        <p:attrNameLst>
                                          <p:attrName>style.visibility</p:attrName>
                                        </p:attrNameLst>
                                      </p:cBhvr>
                                      <p:to>
                                        <p:strVal val="visible"/>
                                      </p:to>
                                    </p:set>
                                    <p:animEffect transition="in" filter="fade">
                                      <p:cBhvr>
                                        <p:cTn id="58"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6" name="Google Shape;226;p33"/>
          <p:cNvPicPr preferRelativeResize="0"/>
          <p:nvPr/>
        </p:nvPicPr>
        <p:blipFill>
          <a:blip r:embed="rId3">
            <a:alphaModFix/>
          </a:blip>
          <a:stretch>
            <a:fillRect/>
          </a:stretch>
        </p:blipFill>
        <p:spPr>
          <a:xfrm>
            <a:off x="1135436" y="0"/>
            <a:ext cx="6873129" cy="51435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Набор: 2019 и ранее</a:t>
            </a:r>
            <a:endParaRPr/>
          </a:p>
        </p:txBody>
      </p:sp>
      <p:sp>
        <p:nvSpPr>
          <p:cNvPr id="232" name="Google Shape;232;p34"/>
          <p:cNvSpPr txBox="1">
            <a:spLocks noGrp="1"/>
          </p:cNvSpPr>
          <p:nvPr>
            <p:ph type="body" idx="1"/>
          </p:nvPr>
        </p:nvSpPr>
        <p:spPr>
          <a:xfrm>
            <a:off x="177325" y="1152475"/>
            <a:ext cx="8966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ru"/>
              <a:t>Математика</a:t>
            </a:r>
            <a:endParaRPr/>
          </a:p>
          <a:p>
            <a:pPr marL="914400" lvl="1" indent="-330200" algn="l" rtl="0">
              <a:spcBef>
                <a:spcPts val="0"/>
              </a:spcBef>
              <a:spcAft>
                <a:spcPts val="0"/>
              </a:spcAft>
              <a:buSzPts val="1600"/>
              <a:buChar char="○"/>
            </a:pPr>
            <a:r>
              <a:rPr lang="ru" sz="1600"/>
              <a:t>2019: 13 призёров ВОШ, 42 призёра олимпиад первого уровня</a:t>
            </a:r>
            <a:endParaRPr sz="1600"/>
          </a:p>
          <a:p>
            <a:pPr marL="914400" lvl="1" indent="-330200" algn="l" rtl="0">
              <a:spcBef>
                <a:spcPts val="0"/>
              </a:spcBef>
              <a:spcAft>
                <a:spcPts val="0"/>
              </a:spcAft>
              <a:buSzPts val="1600"/>
              <a:buChar char="○"/>
            </a:pPr>
            <a:r>
              <a:rPr lang="ru" sz="1600"/>
              <a:t>2015–2018: лидер по призёрам ВОШ</a:t>
            </a:r>
            <a:endParaRPr sz="1600"/>
          </a:p>
          <a:p>
            <a:pPr marL="914400" lvl="0" indent="0" algn="l" rtl="0">
              <a:spcBef>
                <a:spcPts val="1600"/>
              </a:spcBef>
              <a:spcAft>
                <a:spcPts val="0"/>
              </a:spcAft>
              <a:buNone/>
            </a:pPr>
            <a:endParaRPr sz="1600"/>
          </a:p>
          <a:p>
            <a:pPr marL="457200" lvl="0" indent="-342900" algn="l" rtl="0">
              <a:spcBef>
                <a:spcPts val="0"/>
              </a:spcBef>
              <a:spcAft>
                <a:spcPts val="0"/>
              </a:spcAft>
              <a:buSzPts val="1800"/>
              <a:buChar char="●"/>
            </a:pPr>
            <a:r>
              <a:rPr lang="ru"/>
              <a:t>Математика, алгоритмы и анализ данных</a:t>
            </a:r>
            <a:endParaRPr/>
          </a:p>
          <a:p>
            <a:pPr marL="914400" lvl="1" indent="-330200" algn="l" rtl="0">
              <a:spcBef>
                <a:spcPts val="0"/>
              </a:spcBef>
              <a:spcAft>
                <a:spcPts val="0"/>
              </a:spcAft>
              <a:buSzPts val="1600"/>
              <a:buChar char="○"/>
            </a:pPr>
            <a:r>
              <a:rPr lang="ru" sz="1600"/>
              <a:t>2019: 6 призёров ВОШ, 12 призёров олимпиад первого уровня</a:t>
            </a:r>
            <a:endParaRPr sz="1600"/>
          </a:p>
          <a:p>
            <a:pPr marL="914400" lvl="0" indent="0" algn="l" rtl="0">
              <a:spcBef>
                <a:spcPts val="1600"/>
              </a:spcBef>
              <a:spcAft>
                <a:spcPts val="0"/>
              </a:spcAft>
              <a:buNone/>
            </a:pPr>
            <a:endParaRPr sz="1600"/>
          </a:p>
          <a:p>
            <a:pPr marL="457200" lvl="0" indent="-342900" algn="l" rtl="0">
              <a:spcBef>
                <a:spcPts val="0"/>
              </a:spcBef>
              <a:spcAft>
                <a:spcPts val="0"/>
              </a:spcAft>
              <a:buSzPts val="1800"/>
              <a:buChar char="●"/>
            </a:pPr>
            <a:r>
              <a:rPr lang="ru"/>
              <a:t>Современное программирование</a:t>
            </a:r>
            <a:endParaRPr/>
          </a:p>
          <a:p>
            <a:pPr marL="914400" lvl="1" indent="-330200" algn="l" rtl="0">
              <a:spcBef>
                <a:spcPts val="0"/>
              </a:spcBef>
              <a:spcAft>
                <a:spcPts val="0"/>
              </a:spcAft>
              <a:buSzPts val="1600"/>
              <a:buChar char="○"/>
            </a:pPr>
            <a:r>
              <a:rPr lang="ru" sz="1600"/>
              <a:t>2019: 8 призёров ВОШ, 11 победителей первого уровня, средний ЕГЭ: 298</a:t>
            </a:r>
            <a:endParaRPr sz="1600"/>
          </a:p>
          <a:p>
            <a:pPr marL="914400" lvl="1" indent="-330200" algn="l" rtl="0">
              <a:spcBef>
                <a:spcPts val="0"/>
              </a:spcBef>
              <a:spcAft>
                <a:spcPts val="0"/>
              </a:spcAft>
              <a:buSzPts val="1600"/>
              <a:buChar char="○"/>
            </a:pPr>
            <a:r>
              <a:rPr lang="ru" sz="1600"/>
              <a:t>2018: 10 призёров ВОШ, 14 призёров первого уровня, средний ЕГЭ: 281</a:t>
            </a:r>
            <a:endParaRPr sz="16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9" name="Google Shape;239;p35"/>
          <p:cNvPicPr preferRelativeResize="0"/>
          <p:nvPr/>
        </p:nvPicPr>
        <p:blipFill>
          <a:blip r:embed="rId3">
            <a:alphaModFix/>
          </a:blip>
          <a:stretch>
            <a:fillRect/>
          </a:stretch>
        </p:blipFill>
        <p:spPr>
          <a:xfrm>
            <a:off x="1138802" y="0"/>
            <a:ext cx="6866395" cy="5143499"/>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Дни открытых дверей</a:t>
            </a:r>
            <a:endParaRPr dirty="0"/>
          </a:p>
        </p:txBody>
      </p:sp>
      <p:sp>
        <p:nvSpPr>
          <p:cNvPr id="238" name="Google Shape;23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ru-RU" dirty="0"/>
              <a:t>День абитуриента СПбГУ, 13:30 — </a:t>
            </a:r>
            <a:r>
              <a:rPr lang="ru-RU" dirty="0" smtClean="0"/>
              <a:t>18:00</a:t>
            </a:r>
          </a:p>
          <a:p>
            <a:pPr marL="0" lvl="0" indent="0">
              <a:spcAft>
                <a:spcPts val="1600"/>
              </a:spcAft>
              <a:buNone/>
            </a:pPr>
            <a:r>
              <a:rPr lang="ru-RU" dirty="0" smtClean="0"/>
              <a:t>1 февраля (суббота)</a:t>
            </a:r>
          </a:p>
          <a:p>
            <a:pPr marL="0" lvl="0" indent="0">
              <a:spcAft>
                <a:spcPts val="1600"/>
              </a:spcAft>
              <a:buNone/>
            </a:pPr>
            <a:r>
              <a:rPr lang="ru-RU" dirty="0" smtClean="0"/>
              <a:t>19 апреля (воскресенье)</a:t>
            </a:r>
          </a:p>
          <a:p>
            <a:pPr marL="0" lvl="0" indent="0">
              <a:spcAft>
                <a:spcPts val="1600"/>
              </a:spcAft>
              <a:buNone/>
            </a:pPr>
            <a:endParaRPr lang="ru-RU" dirty="0"/>
          </a:p>
          <a:p>
            <a:pPr marL="0" lvl="0" indent="0">
              <a:spcAft>
                <a:spcPts val="1600"/>
              </a:spcAft>
              <a:buNone/>
            </a:pPr>
            <a:r>
              <a:rPr lang="ru-RU" dirty="0" smtClean="0"/>
              <a:t>Онлайн, 17:00</a:t>
            </a:r>
          </a:p>
          <a:p>
            <a:pPr marL="0" lvl="0" indent="0">
              <a:spcAft>
                <a:spcPts val="1600"/>
              </a:spcAft>
              <a:buNone/>
            </a:pPr>
            <a:r>
              <a:rPr lang="ru-RU" dirty="0" smtClean="0"/>
              <a:t>8 февраля </a:t>
            </a:r>
            <a:r>
              <a:rPr lang="ru-RU" dirty="0"/>
              <a:t>(суббота)</a:t>
            </a:r>
            <a:endParaRPr lang="ru-RU" dirty="0" smtClean="0"/>
          </a:p>
          <a:p>
            <a:pPr marL="0" lvl="0" indent="0">
              <a:spcAft>
                <a:spcPts val="1600"/>
              </a:spcAft>
              <a:buNone/>
            </a:pPr>
            <a:r>
              <a:rPr lang="ru-RU" dirty="0"/>
              <a:t>16 мая (суббота)</a:t>
            </a:r>
            <a:endParaRPr dirty="0"/>
          </a:p>
        </p:txBody>
      </p:sp>
    </p:spTree>
    <p:extLst>
      <p:ext uri="{BB962C8B-B14F-4D97-AF65-F5344CB8AC3E}">
        <p14:creationId xmlns:p14="http://schemas.microsoft.com/office/powerpoint/2010/main" val="29342017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«Дополнительное» образование</a:t>
            </a:r>
            <a:endParaRPr/>
          </a:p>
        </p:txBody>
      </p:sp>
      <p:sp>
        <p:nvSpPr>
          <p:cNvPr id="245" name="Google Shape;245;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6" name="Google Shape;246;p36"/>
          <p:cNvPicPr preferRelativeResize="0"/>
          <p:nvPr/>
        </p:nvPicPr>
        <p:blipFill>
          <a:blip r:embed="rId3">
            <a:alphaModFix/>
          </a:blip>
          <a:stretch>
            <a:fillRect/>
          </a:stretch>
        </p:blipFill>
        <p:spPr>
          <a:xfrm>
            <a:off x="321825" y="1529712"/>
            <a:ext cx="3716768" cy="2084074"/>
          </a:xfrm>
          <a:prstGeom prst="rect">
            <a:avLst/>
          </a:prstGeom>
          <a:noFill/>
          <a:ln>
            <a:noFill/>
          </a:ln>
        </p:spPr>
      </p:pic>
      <p:pic>
        <p:nvPicPr>
          <p:cNvPr id="247" name="Google Shape;247;p36"/>
          <p:cNvPicPr preferRelativeResize="0"/>
          <p:nvPr/>
        </p:nvPicPr>
        <p:blipFill>
          <a:blip r:embed="rId4">
            <a:alphaModFix/>
          </a:blip>
          <a:stretch>
            <a:fillRect/>
          </a:stretch>
        </p:blipFill>
        <p:spPr>
          <a:xfrm>
            <a:off x="4832349" y="1730775"/>
            <a:ext cx="3878099" cy="168195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ru" dirty="0"/>
              <a:t>Напоследок </a:t>
            </a:r>
            <a:r>
              <a:rPr lang="ru" dirty="0" smtClean="0"/>
              <a:t>— добавить ссылок</a:t>
            </a:r>
            <a:endParaRPr dirty="0"/>
          </a:p>
        </p:txBody>
      </p:sp>
      <p:sp>
        <p:nvSpPr>
          <p:cNvPr id="253" name="Google Shape;253;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 книги и онлайн-образование (Степик, Coursera, edx, …)</a:t>
            </a:r>
            <a:endParaRPr/>
          </a:p>
          <a:p>
            <a:pPr marL="0" lvl="0" indent="0" algn="l" rtl="0">
              <a:spcBef>
                <a:spcPts val="1600"/>
              </a:spcBef>
              <a:spcAft>
                <a:spcPts val="0"/>
              </a:spcAft>
              <a:buClr>
                <a:schemeClr val="dk1"/>
              </a:buClr>
              <a:buSzPts val="1100"/>
              <a:buFont typeface="Arial"/>
              <a:buNone/>
            </a:pPr>
            <a:r>
              <a:rPr lang="ru"/>
              <a:t>+ OpenDataScience (ods.ai)</a:t>
            </a:r>
            <a:endParaRPr/>
          </a:p>
          <a:p>
            <a:pPr marL="0" lvl="0" indent="0" algn="l" rtl="0">
              <a:spcBef>
                <a:spcPts val="1600"/>
              </a:spcBef>
              <a:spcAft>
                <a:spcPts val="0"/>
              </a:spcAft>
              <a:buClr>
                <a:schemeClr val="dk1"/>
              </a:buClr>
              <a:buSzPts val="1100"/>
              <a:buFont typeface="Arial"/>
              <a:buNone/>
            </a:pPr>
            <a:r>
              <a:rPr lang="ru"/>
              <a:t>+ OpenSource, Kaggle и pet-projects</a:t>
            </a:r>
            <a:endParaRPr/>
          </a:p>
          <a:p>
            <a:pPr marL="0" lvl="0" indent="0" algn="l" rtl="0">
              <a:spcBef>
                <a:spcPts val="1600"/>
              </a:spcBef>
              <a:spcAft>
                <a:spcPts val="0"/>
              </a:spcAft>
              <a:buClr>
                <a:schemeClr val="dk1"/>
              </a:buClr>
              <a:buSzPts val="1100"/>
              <a:buFont typeface="Arial"/>
              <a:buNone/>
            </a:pPr>
            <a:r>
              <a:rPr lang="ru"/>
              <a:t>+ зарубежные магистратуры</a:t>
            </a:r>
            <a:endParaRPr/>
          </a:p>
          <a:p>
            <a:pPr marL="0" lvl="0" indent="0" algn="l" rtl="0">
              <a:spcBef>
                <a:spcPts val="1600"/>
              </a:spcBef>
              <a:spcAft>
                <a:spcPts val="0"/>
              </a:spcAft>
              <a:buClr>
                <a:schemeClr val="dk1"/>
              </a:buClr>
              <a:buSzPts val="1100"/>
              <a:buFont typeface="Arial"/>
              <a:buNone/>
            </a:pPr>
            <a:r>
              <a:rPr lang="ru"/>
              <a:t>+ летние школы, конференции и стажировки</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8"/>
          <p:cNvPicPr preferRelativeResize="0"/>
          <p:nvPr/>
        </p:nvPicPr>
        <p:blipFill rotWithShape="1">
          <a:blip r:embed="rId3">
            <a:alphaModFix/>
          </a:blip>
          <a:srcRect l="26821" r="5345"/>
          <a:stretch/>
        </p:blipFill>
        <p:spPr>
          <a:xfrm>
            <a:off x="76200" y="76200"/>
            <a:ext cx="2160000" cy="2160000"/>
          </a:xfrm>
          <a:prstGeom prst="ellipse">
            <a:avLst/>
          </a:prstGeom>
          <a:noFill/>
          <a:ln>
            <a:noFill/>
          </a:ln>
        </p:spPr>
      </p:pic>
      <p:pic>
        <p:nvPicPr>
          <p:cNvPr id="259" name="Google Shape;259;p38"/>
          <p:cNvPicPr preferRelativeResize="0"/>
          <p:nvPr/>
        </p:nvPicPr>
        <p:blipFill rotWithShape="1">
          <a:blip r:embed="rId4">
            <a:alphaModFix/>
          </a:blip>
          <a:srcRect l="16647" r="16654"/>
          <a:stretch/>
        </p:blipFill>
        <p:spPr>
          <a:xfrm>
            <a:off x="2362200" y="76200"/>
            <a:ext cx="2160000" cy="2160000"/>
          </a:xfrm>
          <a:prstGeom prst="ellipse">
            <a:avLst/>
          </a:prstGeom>
          <a:noFill/>
          <a:ln>
            <a:noFill/>
          </a:ln>
        </p:spPr>
      </p:pic>
      <p:pic>
        <p:nvPicPr>
          <p:cNvPr id="260" name="Google Shape;260;p38"/>
          <p:cNvPicPr preferRelativeResize="0"/>
          <p:nvPr/>
        </p:nvPicPr>
        <p:blipFill rotWithShape="1">
          <a:blip r:embed="rId5">
            <a:alphaModFix/>
          </a:blip>
          <a:srcRect l="16675" r="16675"/>
          <a:stretch/>
        </p:blipFill>
        <p:spPr>
          <a:xfrm>
            <a:off x="4648200" y="76200"/>
            <a:ext cx="2160000" cy="2160000"/>
          </a:xfrm>
          <a:prstGeom prst="ellipse">
            <a:avLst/>
          </a:prstGeom>
          <a:noFill/>
          <a:ln>
            <a:noFill/>
          </a:ln>
        </p:spPr>
      </p:pic>
      <p:pic>
        <p:nvPicPr>
          <p:cNvPr id="261" name="Google Shape;261;p38"/>
          <p:cNvPicPr preferRelativeResize="0"/>
          <p:nvPr/>
        </p:nvPicPr>
        <p:blipFill rotWithShape="1">
          <a:blip r:embed="rId6">
            <a:alphaModFix/>
          </a:blip>
          <a:srcRect l="22075" r="22080"/>
          <a:stretch/>
        </p:blipFill>
        <p:spPr>
          <a:xfrm>
            <a:off x="6934200" y="76200"/>
            <a:ext cx="2160000" cy="2160000"/>
          </a:xfrm>
          <a:prstGeom prst="ellipse">
            <a:avLst/>
          </a:prstGeom>
          <a:noFill/>
          <a:ln>
            <a:noFill/>
          </a:ln>
        </p:spPr>
      </p:pic>
      <p:pic>
        <p:nvPicPr>
          <p:cNvPr id="262" name="Google Shape;262;p38"/>
          <p:cNvPicPr preferRelativeResize="0"/>
          <p:nvPr/>
        </p:nvPicPr>
        <p:blipFill rotWithShape="1">
          <a:blip r:embed="rId7">
            <a:alphaModFix/>
          </a:blip>
          <a:srcRect l="21835" r="21829"/>
          <a:stretch/>
        </p:blipFill>
        <p:spPr>
          <a:xfrm>
            <a:off x="76200" y="2590800"/>
            <a:ext cx="2160000" cy="2160000"/>
          </a:xfrm>
          <a:prstGeom prst="ellipse">
            <a:avLst/>
          </a:prstGeom>
          <a:noFill/>
          <a:ln>
            <a:noFill/>
          </a:ln>
        </p:spPr>
      </p:pic>
      <p:pic>
        <p:nvPicPr>
          <p:cNvPr id="263" name="Google Shape;263;p38"/>
          <p:cNvPicPr preferRelativeResize="0"/>
          <p:nvPr/>
        </p:nvPicPr>
        <p:blipFill rotWithShape="1">
          <a:blip r:embed="rId8">
            <a:alphaModFix/>
          </a:blip>
          <a:srcRect l="16689" r="16683"/>
          <a:stretch/>
        </p:blipFill>
        <p:spPr>
          <a:xfrm>
            <a:off x="2362200" y="2590800"/>
            <a:ext cx="2160000" cy="2160000"/>
          </a:xfrm>
          <a:prstGeom prst="ellipse">
            <a:avLst/>
          </a:prstGeom>
          <a:noFill/>
          <a:ln>
            <a:noFill/>
          </a:ln>
        </p:spPr>
      </p:pic>
      <p:pic>
        <p:nvPicPr>
          <p:cNvPr id="264" name="Google Shape;264;p38"/>
          <p:cNvPicPr preferRelativeResize="0"/>
          <p:nvPr/>
        </p:nvPicPr>
        <p:blipFill rotWithShape="1">
          <a:blip r:embed="rId9">
            <a:alphaModFix/>
          </a:blip>
          <a:srcRect l="16666" r="16666"/>
          <a:stretch/>
        </p:blipFill>
        <p:spPr>
          <a:xfrm>
            <a:off x="4648200" y="2590800"/>
            <a:ext cx="2160000" cy="2160000"/>
          </a:xfrm>
          <a:prstGeom prst="ellipse">
            <a:avLst/>
          </a:prstGeom>
          <a:noFill/>
          <a:ln>
            <a:noFill/>
          </a:ln>
        </p:spPr>
      </p:pic>
      <p:pic>
        <p:nvPicPr>
          <p:cNvPr id="265" name="Google Shape;265;p38"/>
          <p:cNvPicPr preferRelativeResize="0"/>
          <p:nvPr/>
        </p:nvPicPr>
        <p:blipFill rotWithShape="1">
          <a:blip r:embed="rId10">
            <a:alphaModFix/>
          </a:blip>
          <a:srcRect l="386" r="386"/>
          <a:stretch/>
        </p:blipFill>
        <p:spPr>
          <a:xfrm>
            <a:off x="6934200" y="2590800"/>
            <a:ext cx="2160000" cy="2160000"/>
          </a:xfrm>
          <a:prstGeom prst="ellipse">
            <a:avLst/>
          </a:prstGeom>
          <a:noFill/>
          <a:ln>
            <a:noFill/>
          </a:ln>
        </p:spPr>
      </p:pic>
      <p:sp>
        <p:nvSpPr>
          <p:cNvPr id="266" name="Google Shape;266;p38"/>
          <p:cNvSpPr txBox="1"/>
          <p:nvPr/>
        </p:nvSpPr>
        <p:spPr>
          <a:xfrm>
            <a:off x="774600" y="2236200"/>
            <a:ext cx="763200" cy="3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a:t>
            </a:r>
            <a:endParaRPr/>
          </a:p>
        </p:txBody>
      </p:sp>
      <p:sp>
        <p:nvSpPr>
          <p:cNvPr id="267" name="Google Shape;267;p38"/>
          <p:cNvSpPr txBox="1"/>
          <p:nvPr/>
        </p:nvSpPr>
        <p:spPr>
          <a:xfrm>
            <a:off x="3137388" y="2236200"/>
            <a:ext cx="602400" cy="3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a:t>
            </a:r>
            <a:endParaRPr/>
          </a:p>
        </p:txBody>
      </p:sp>
      <p:sp>
        <p:nvSpPr>
          <p:cNvPr id="268" name="Google Shape;268;p38"/>
          <p:cNvSpPr txBox="1"/>
          <p:nvPr/>
        </p:nvSpPr>
        <p:spPr>
          <a:xfrm>
            <a:off x="5347202" y="2236200"/>
            <a:ext cx="721500" cy="3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a:t>
            </a:r>
            <a:endParaRPr/>
          </a:p>
        </p:txBody>
      </p:sp>
      <p:sp>
        <p:nvSpPr>
          <p:cNvPr id="269" name="Google Shape;269;p38"/>
          <p:cNvSpPr txBox="1"/>
          <p:nvPr/>
        </p:nvSpPr>
        <p:spPr>
          <a:xfrm>
            <a:off x="7633204" y="2236200"/>
            <a:ext cx="763200" cy="3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a:t>
            </a:r>
            <a:endParaRPr/>
          </a:p>
        </p:txBody>
      </p:sp>
      <p:sp>
        <p:nvSpPr>
          <p:cNvPr id="270" name="Google Shape;270;p38"/>
          <p:cNvSpPr txBox="1"/>
          <p:nvPr/>
        </p:nvSpPr>
        <p:spPr>
          <a:xfrm>
            <a:off x="850800" y="4750800"/>
            <a:ext cx="6024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t>?</a:t>
            </a:r>
            <a:endParaRPr/>
          </a:p>
        </p:txBody>
      </p:sp>
      <p:sp>
        <p:nvSpPr>
          <p:cNvPr id="271" name="Google Shape;271;p38"/>
          <p:cNvSpPr txBox="1"/>
          <p:nvPr/>
        </p:nvSpPr>
        <p:spPr>
          <a:xfrm>
            <a:off x="3137400" y="4750800"/>
            <a:ext cx="628800" cy="3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a:t>
            </a:r>
            <a:endParaRPr/>
          </a:p>
        </p:txBody>
      </p:sp>
      <p:sp>
        <p:nvSpPr>
          <p:cNvPr id="272" name="Google Shape;272;p38"/>
          <p:cNvSpPr txBox="1"/>
          <p:nvPr/>
        </p:nvSpPr>
        <p:spPr>
          <a:xfrm>
            <a:off x="5499600" y="4750800"/>
            <a:ext cx="602400" cy="3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a:t>?</a:t>
            </a:r>
            <a:endParaRPr/>
          </a:p>
        </p:txBody>
      </p:sp>
      <p:sp>
        <p:nvSpPr>
          <p:cNvPr id="273" name="Google Shape;273;p38"/>
          <p:cNvSpPr txBox="1"/>
          <p:nvPr/>
        </p:nvSpPr>
        <p:spPr>
          <a:xfrm>
            <a:off x="7835402" y="4750800"/>
            <a:ext cx="3390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ru"/>
              <a:t>?</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9" name="Google Shape;69;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6" name="Google Shape;76;p1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77" name="Google Shape;77;p16"/>
          <p:cNvPicPr preferRelativeResize="0"/>
          <p:nvPr/>
        </p:nvPicPr>
        <p:blipFill>
          <a:blip r:embed="rId4">
            <a:alphaModFix/>
          </a:blip>
          <a:stretch>
            <a:fillRect/>
          </a:stretch>
        </p:blipFill>
        <p:spPr>
          <a:xfrm>
            <a:off x="0" y="0"/>
            <a:ext cx="4572000" cy="2922276"/>
          </a:xfrm>
          <a:prstGeom prst="rect">
            <a:avLst/>
          </a:prstGeom>
          <a:noFill/>
          <a:ln>
            <a:noFill/>
          </a:ln>
          <a:effectLst>
            <a:outerShdw blurRad="57150" dist="19050" dir="5400000" algn="bl" rotWithShape="0">
              <a:srgbClr val="000000">
                <a:alpha val="50000"/>
              </a:srgbClr>
            </a:outerShdw>
          </a:effectLst>
        </p:spPr>
      </p:pic>
      <p:pic>
        <p:nvPicPr>
          <p:cNvPr id="78" name="Google Shape;78;p16"/>
          <p:cNvPicPr preferRelativeResize="0"/>
          <p:nvPr/>
        </p:nvPicPr>
        <p:blipFill>
          <a:blip r:embed="rId5">
            <a:alphaModFix/>
          </a:blip>
          <a:stretch>
            <a:fillRect/>
          </a:stretch>
        </p:blipFill>
        <p:spPr>
          <a:xfrm>
            <a:off x="4710775" y="0"/>
            <a:ext cx="4433226" cy="3324924"/>
          </a:xfrm>
          <a:prstGeom prst="rect">
            <a:avLst/>
          </a:prstGeom>
          <a:noFill/>
          <a:ln>
            <a:noFill/>
          </a:ln>
        </p:spPr>
      </p:pic>
      <p:pic>
        <p:nvPicPr>
          <p:cNvPr id="79" name="Google Shape;79;p16"/>
          <p:cNvPicPr preferRelativeResize="0"/>
          <p:nvPr/>
        </p:nvPicPr>
        <p:blipFill>
          <a:blip r:embed="rId6">
            <a:alphaModFix/>
          </a:blip>
          <a:stretch>
            <a:fillRect/>
          </a:stretch>
        </p:blipFill>
        <p:spPr>
          <a:xfrm>
            <a:off x="2576150" y="2020000"/>
            <a:ext cx="4798850" cy="3105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6" name="Google Shape;86;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3" name="Google Shape;93;p18"/>
          <p:cNvPicPr preferRelativeResize="0"/>
          <p:nvPr/>
        </p:nvPicPr>
        <p:blipFill>
          <a:blip r:embed="rId3">
            <a:alphaModFix/>
          </a:blip>
          <a:stretch>
            <a:fillRect/>
          </a:stretch>
        </p:blipFill>
        <p:spPr>
          <a:xfrm>
            <a:off x="1619250" y="457200"/>
            <a:ext cx="5905500" cy="4229100"/>
          </a:xfrm>
          <a:prstGeom prst="rect">
            <a:avLst/>
          </a:prstGeom>
          <a:noFill/>
          <a:ln>
            <a:noFill/>
          </a:ln>
        </p:spPr>
      </p:pic>
      <p:sp>
        <p:nvSpPr>
          <p:cNvPr id="94" name="Google Shape;94;p18"/>
          <p:cNvSpPr txBox="1"/>
          <p:nvPr/>
        </p:nvSpPr>
        <p:spPr>
          <a:xfrm>
            <a:off x="2713950" y="4649100"/>
            <a:ext cx="37161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u="sng">
                <a:solidFill>
                  <a:schemeClr val="hlink"/>
                </a:solidFill>
                <a:hlinkClick r:id="rId4"/>
              </a:rPr>
              <a:t>https://music.yandex.ru/artist/4445922</a:t>
            </a:r>
            <a:endParaRPr/>
          </a:p>
        </p:txBody>
      </p:sp>
      <p:sp>
        <p:nvSpPr>
          <p:cNvPr id="95" name="Google Shape;95;p18"/>
          <p:cNvSpPr txBox="1"/>
          <p:nvPr/>
        </p:nvSpPr>
        <p:spPr>
          <a:xfrm>
            <a:off x="7201100" y="4627425"/>
            <a:ext cx="19431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sz="2400"/>
              <a:t>Июнь 2016</a:t>
            </a:r>
            <a:endParaRPr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2" name="Google Shape;102;p19"/>
          <p:cNvPicPr preferRelativeResize="0"/>
          <p:nvPr/>
        </p:nvPicPr>
        <p:blipFill>
          <a:blip r:embed="rId3">
            <a:alphaModFix/>
          </a:blip>
          <a:stretch>
            <a:fillRect/>
          </a:stretch>
        </p:blipFill>
        <p:spPr>
          <a:xfrm>
            <a:off x="2301191" y="6975"/>
            <a:ext cx="4541618" cy="4561900"/>
          </a:xfrm>
          <a:prstGeom prst="rect">
            <a:avLst/>
          </a:prstGeom>
          <a:noFill/>
          <a:ln>
            <a:noFill/>
          </a:ln>
        </p:spPr>
      </p:pic>
      <p:sp>
        <p:nvSpPr>
          <p:cNvPr id="103" name="Google Shape;103;p19"/>
          <p:cNvSpPr txBox="1"/>
          <p:nvPr/>
        </p:nvSpPr>
        <p:spPr>
          <a:xfrm>
            <a:off x="2301200" y="4610550"/>
            <a:ext cx="4541700" cy="49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sz="2400" dirty="0">
                <a:solidFill>
                  <a:schemeClr val="dk1"/>
                </a:solidFill>
                <a:highlight>
                  <a:srgbClr val="FFFFFF"/>
                </a:highlight>
              </a:rPr>
              <a:t>432 </a:t>
            </a:r>
            <a:r>
              <a:rPr lang="ru" sz="2400" dirty="0" smtClean="0">
                <a:solidFill>
                  <a:schemeClr val="dk1"/>
                </a:solidFill>
                <a:highlight>
                  <a:srgbClr val="FFFFFF"/>
                </a:highlight>
              </a:rPr>
              <a:t>500$, октябрь </a:t>
            </a:r>
            <a:r>
              <a:rPr lang="ru" sz="2400" dirty="0">
                <a:solidFill>
                  <a:schemeClr val="dk1"/>
                </a:solidFill>
                <a:highlight>
                  <a:srgbClr val="FFFFFF"/>
                </a:highlight>
              </a:rPr>
              <a:t>2018</a:t>
            </a:r>
            <a:endParaRPr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0" name="Google Shape;110;p20" descr="Statement regarding the purpose and effect of the technology&#10;(NB: this statement reflects personal opinions of the authors and not of their organizations)&#10;&#10;We believe that telepresence technologies in AR, VR and other media are to transform the world in the not-so-distant future. Shifting a part of human life-like communication to the virtual and augmented worlds will have several positive effects. It will lead to a reduction in long-distance travel and short-distance commute. It will democratize education, and improve the quality of life for people with disabilities. It will distribute jobs more fairly and uniformly around the World. It will better connect relatives and friends separated by distance. To achieve all these effects, we need to make human communication in AR and VR as realistic and compelling as possible, and the creation of photorealistic avatars is one (small) step towards this future. In other words, in future telepresence systems, people will need to be represented by the realistic semblances of themselves, and creating such avatars should be easy for the users. This application and scientific curiosity is what drives the research in our group, including the project presented in this video.&#10;&#10;We realize that our technology can have a negative use for the so-called “deepfake” videos. However, it is important to realize, that Hollywood has been making fake videos (aka “special effects”) for a century, and deep networks with similar capabilities have been available for the past several years (see links in the paper). Our work (and quite a few parallel works) will lead to the democratization of the certain special effects technologies. And the democratization of the technologies has always had negative effects. Democratizing sound editing tools lead to the rise of pranksters and fake audios, democratizing video recording lead to the appearance of footage taken without consent. In each of the past cases, the net effect of democratization on the World has been positive, and mechanisms for stemming the negative effects have been developed. We believe that the case of neural avatar technology will be no different. Our belief is supported by the ongoing development of tools for fake video detection and face spoof detection alongside with the ongoing shift for privacy and data security in major IT companies. &#10;&#10;Authors:&#10;Egor Zakharov, Aliaksandra Shysheya, Egor Burkov, Victor Lempitsky&#10;&#10;Paper:&#10;https://arxiv.org/abs/1905.08233v1&#10;&#10;Music:&#10;&quot;Fresh Fallen Snow&quot; by Chris Haugen" title="Few-Shot Adversarial Learning of Realistic Neural Talking Head Models">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111" name="Google Shape;111;p20"/>
          <p:cNvSpPr txBox="1"/>
          <p:nvPr/>
        </p:nvSpPr>
        <p:spPr>
          <a:xfrm>
            <a:off x="3419400" y="4588325"/>
            <a:ext cx="2305200" cy="41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ru" sz="2400">
                <a:solidFill>
                  <a:srgbClr val="FFFFFF"/>
                </a:solidFill>
              </a:rPr>
              <a:t>Май 2019</a:t>
            </a:r>
            <a:endParaRPr sz="2400">
              <a:solidFill>
                <a:srgbClr val="FFFFFF"/>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19984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
              <a:t>Тренды в образовании</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642</Words>
  <Application>Microsoft Office PowerPoint</Application>
  <PresentationFormat>On-screen Show (16:9)</PresentationFormat>
  <Paragraphs>104</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Simple Light</vt:lpstr>
      <vt:lpstr>PowerPoint Presentation</vt:lpstr>
      <vt:lpstr>Где и как получать высшее образование?</vt:lpstr>
      <vt:lpstr>PowerPoint Presentation</vt:lpstr>
      <vt:lpstr>PowerPoint Presentation</vt:lpstr>
      <vt:lpstr>PowerPoint Presentation</vt:lpstr>
      <vt:lpstr>PowerPoint Presentation</vt:lpstr>
      <vt:lpstr>PowerPoint Presentation</vt:lpstr>
      <vt:lpstr>PowerPoint Presentation</vt:lpstr>
      <vt:lpstr>Тренды в образовании</vt:lpstr>
      <vt:lpstr>Главная повседневная активность</vt:lpstr>
      <vt:lpstr>PowerPoint Presentation</vt:lpstr>
      <vt:lpstr> Обучение через проекты .     </vt:lpstr>
      <vt:lpstr>Компоненты высшего образования </vt:lpstr>
      <vt:lpstr>PowerPoint Presentation</vt:lpstr>
      <vt:lpstr>Рейтинг поступающих</vt:lpstr>
      <vt:lpstr>PowerPoint Presentation</vt:lpstr>
      <vt:lpstr>Пример 2019 года</vt:lpstr>
      <vt:lpstr>PowerPoint Presentation</vt:lpstr>
      <vt:lpstr>Тройки и пятёрки</vt:lpstr>
      <vt:lpstr>О себе</vt:lpstr>
      <vt:lpstr>PowerPoint Presentation</vt:lpstr>
      <vt:lpstr>Набор: 2019 и ранее</vt:lpstr>
      <vt:lpstr>PowerPoint Presentation</vt:lpstr>
      <vt:lpstr>Дни открытых дверей</vt:lpstr>
      <vt:lpstr>«Дополнительное» образование</vt:lpstr>
      <vt:lpstr>Напоследок — добавить ссылок</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Aleksandr Avdyushenko</dc:creator>
  <cp:lastModifiedBy>Aleksandr Avdyushenko</cp:lastModifiedBy>
  <cp:revision>6</cp:revision>
  <dcterms:modified xsi:type="dcterms:W3CDTF">2020-04-22T19:58:28Z</dcterms:modified>
</cp:coreProperties>
</file>